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Petrona"/>
      <p:regular r:id="rId17"/>
    </p:embeddedFont>
    <p:embeddedFont>
      <p:font typeface="Petrona"/>
      <p:regular r:id="rId18"/>
    </p:embeddedFont>
    <p:embeddedFont>
      <p:font typeface="Petrona"/>
      <p:regular r:id="rId19"/>
    </p:embeddedFont>
    <p:embeddedFont>
      <p:font typeface="Petrona"/>
      <p:regular r:id="rId20"/>
    </p:embeddedFont>
    <p:embeddedFont>
      <p:font typeface="Inter"/>
      <p:regular r:id="rId21"/>
    </p:embeddedFont>
    <p:embeddedFont>
      <p:font typeface="Inter"/>
      <p:regular r:id="rId22"/>
    </p:embeddedFont>
    <p:embeddedFont>
      <p:font typeface="Inter"/>
      <p:regular r:id="rId23"/>
    </p:embeddedFont>
    <p:embeddedFont>
      <p:font typeface="Inter"/>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6.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8.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0.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278969"/>
            <a:ext cx="7556421" cy="3227903"/>
          </a:xfrm>
          <a:prstGeom prst="rect">
            <a:avLst/>
          </a:prstGeom>
          <a:noFill/>
          <a:ln/>
        </p:spPr>
        <p:txBody>
          <a:bodyPr wrap="square" lIns="0" tIns="0" rIns="0" bIns="0" rtlCol="0" anchor="t"/>
          <a:lstStyle/>
          <a:p>
            <a:pPr indent="0" marL="0">
              <a:lnSpc>
                <a:spcPts val="8450"/>
              </a:lnSpc>
              <a:buNone/>
            </a:pPr>
            <a:r>
              <a:rPr lang="en-US" sz="6750" b="1" spc="-136" kern="0" dirty="0">
                <a:solidFill>
                  <a:srgbClr val="F95F88"/>
                </a:solidFill>
                <a:latin typeface="Petrona" pitchFamily="34" charset="0"/>
                <a:ea typeface="Petrona" pitchFamily="34" charset="-122"/>
                <a:cs typeface="Petrona" pitchFamily="34" charset="-120"/>
              </a:rPr>
              <a:t>Öz Farkındalık: Kendinizi Tanımanın Gücü</a:t>
            </a:r>
            <a:endParaRPr lang="en-US" sz="6750" dirty="0"/>
          </a:p>
        </p:txBody>
      </p:sp>
      <p:sp>
        <p:nvSpPr>
          <p:cNvPr id="4" name="Text 1"/>
          <p:cNvSpPr/>
          <p:nvPr/>
        </p:nvSpPr>
        <p:spPr>
          <a:xfrm>
            <a:off x="793790" y="4847034"/>
            <a:ext cx="7556421" cy="1451610"/>
          </a:xfrm>
          <a:prstGeom prst="rect">
            <a:avLst/>
          </a:prstGeom>
          <a:noFill/>
          <a:ln/>
        </p:spPr>
        <p:txBody>
          <a:bodyPr wrap="square" lIns="0" tIns="0" rIns="0" bIns="0" rtlCol="0" anchor="t"/>
          <a:lstStyle/>
          <a:p>
            <a:pPr indent="0" marL="0">
              <a:lnSpc>
                <a:spcPts val="2850"/>
              </a:lnSpc>
              <a:buNone/>
            </a:pPr>
            <a:r>
              <a:rPr lang="en-US" sz="1750" spc="-36" kern="0" dirty="0">
                <a:solidFill>
                  <a:srgbClr val="272525"/>
                </a:solidFill>
                <a:latin typeface="Inter" pitchFamily="34" charset="0"/>
                <a:ea typeface="Inter" pitchFamily="34" charset="-122"/>
                <a:cs typeface="Inter" pitchFamily="34" charset="-120"/>
              </a:rPr>
              <a:t>Öz farkındalık, kendi düşüncelerimizi, duygularımızı, davranışlarımızı ve motivasyonlarımızı anlamak ve kabul etmektir. Bu, kendimizi daha iyi anlamamıza ve hayatımızda daha bilinçli seçimler yapmamıza olanak tanır.</a:t>
            </a:r>
            <a:endParaRPr lang="en-US" sz="1750" dirty="0"/>
          </a:p>
        </p:txBody>
      </p:sp>
      <p:sp>
        <p:nvSpPr>
          <p:cNvPr id="5" name="Shape 2"/>
          <p:cNvSpPr/>
          <p:nvPr/>
        </p:nvSpPr>
        <p:spPr>
          <a:xfrm>
            <a:off x="793790" y="6570702"/>
            <a:ext cx="362903" cy="362903"/>
          </a:xfrm>
          <a:prstGeom prst="roundRect">
            <a:avLst>
              <a:gd name="adj" fmla="val 25194296"/>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801410" y="6578322"/>
            <a:ext cx="347663" cy="347663"/>
          </a:xfrm>
          <a:prstGeom prst="rect">
            <a:avLst/>
          </a:prstGeom>
        </p:spPr>
      </p:pic>
      <p:sp>
        <p:nvSpPr>
          <p:cNvPr id="7" name="Text 3"/>
          <p:cNvSpPr/>
          <p:nvPr/>
        </p:nvSpPr>
        <p:spPr>
          <a:xfrm>
            <a:off x="1270040" y="6553795"/>
            <a:ext cx="2275284" cy="396835"/>
          </a:xfrm>
          <a:prstGeom prst="rect">
            <a:avLst/>
          </a:prstGeom>
          <a:noFill/>
          <a:ln/>
        </p:spPr>
        <p:txBody>
          <a:bodyPr wrap="none" lIns="0" tIns="0" rIns="0" bIns="0" rtlCol="0" anchor="t"/>
          <a:lstStyle/>
          <a:p>
            <a:pPr algn="l" indent="0" marL="0">
              <a:lnSpc>
                <a:spcPts val="3100"/>
              </a:lnSpc>
              <a:buNone/>
            </a:pPr>
            <a:r>
              <a:rPr lang="en-US" sz="2200" b="1" spc="-36" kern="0" dirty="0">
                <a:solidFill>
                  <a:srgbClr val="272525"/>
                </a:solidFill>
                <a:latin typeface="Inter" pitchFamily="34" charset="0"/>
                <a:ea typeface="Inter" pitchFamily="34" charset="-122"/>
                <a:cs typeface="Inter" pitchFamily="34" charset="-120"/>
              </a:rPr>
              <a:t>by Onur ULUSOY</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95536" y="732353"/>
            <a:ext cx="7725728" cy="1393031"/>
          </a:xfrm>
          <a:prstGeom prst="rect">
            <a:avLst/>
          </a:prstGeom>
          <a:noFill/>
          <a:ln/>
        </p:spPr>
        <p:txBody>
          <a:bodyPr wrap="square" lIns="0" tIns="0" rIns="0" bIns="0" rtlCol="0" anchor="t"/>
          <a:lstStyle/>
          <a:p>
            <a:pPr indent="0" marL="0">
              <a:lnSpc>
                <a:spcPts val="5450"/>
              </a:lnSpc>
              <a:buNone/>
            </a:pPr>
            <a:r>
              <a:rPr lang="en-US" sz="4350" b="1" spc="-88" kern="0" dirty="0">
                <a:solidFill>
                  <a:srgbClr val="F95F88"/>
                </a:solidFill>
                <a:latin typeface="Petrona" pitchFamily="34" charset="0"/>
                <a:ea typeface="Petrona" pitchFamily="34" charset="-122"/>
                <a:cs typeface="Petrona" pitchFamily="34" charset="-120"/>
              </a:rPr>
              <a:t>Öz Farkındalık Yolculuğunda İlk Adımlar</a:t>
            </a:r>
            <a:endParaRPr lang="en-US" sz="4350" dirty="0"/>
          </a:p>
        </p:txBody>
      </p:sp>
      <p:sp>
        <p:nvSpPr>
          <p:cNvPr id="4" name="Text 1"/>
          <p:cNvSpPr/>
          <p:nvPr/>
        </p:nvSpPr>
        <p:spPr>
          <a:xfrm>
            <a:off x="6195536" y="2429232"/>
            <a:ext cx="7725728" cy="1296829"/>
          </a:xfrm>
          <a:prstGeom prst="rect">
            <a:avLst/>
          </a:prstGeom>
          <a:noFill/>
          <a:ln/>
        </p:spPr>
        <p:txBody>
          <a:bodyPr wrap="square" lIns="0" tIns="0" rIns="0" bIns="0" rtlCol="0" anchor="t"/>
          <a:lstStyle/>
          <a:p>
            <a:pPr indent="0" marL="0">
              <a:lnSpc>
                <a:spcPts val="2550"/>
              </a:lnSpc>
              <a:buNone/>
            </a:pPr>
            <a:r>
              <a:rPr lang="en-US" sz="1550" spc="-32" kern="0" dirty="0">
                <a:solidFill>
                  <a:srgbClr val="272525"/>
                </a:solidFill>
                <a:latin typeface="Inter" pitchFamily="34" charset="0"/>
                <a:ea typeface="Inter" pitchFamily="34" charset="-122"/>
                <a:cs typeface="Inter" pitchFamily="34" charset="-120"/>
              </a:rPr>
              <a:t>Öz farkındalık yolculuğuna başlamak için kendinize zaman ayırmanız, düşüncelerinizi, duygularınızı ve davranışlarınızı gözlemlemeniz önemlidir. Öz yansıma, günlük tutma veya farkındalık meditasyonu gibi teknikler, bu yolculuğunuzda size yardımcı olabilir.</a:t>
            </a:r>
            <a:endParaRPr lang="en-US" sz="1550" dirty="0"/>
          </a:p>
        </p:txBody>
      </p:sp>
      <p:sp>
        <p:nvSpPr>
          <p:cNvPr id="5" name="Shape 2"/>
          <p:cNvSpPr/>
          <p:nvPr/>
        </p:nvSpPr>
        <p:spPr>
          <a:xfrm>
            <a:off x="6195536" y="4181832"/>
            <a:ext cx="455890" cy="455890"/>
          </a:xfrm>
          <a:prstGeom prst="roundRect">
            <a:avLst>
              <a:gd name="adj" fmla="val 18667"/>
            </a:avLst>
          </a:prstGeom>
          <a:solidFill>
            <a:srgbClr val="E0D7F4"/>
          </a:solidFill>
          <a:ln w="7620">
            <a:solidFill>
              <a:srgbClr val="C6BDDA"/>
            </a:solidFill>
            <a:prstDash val="solid"/>
          </a:ln>
        </p:spPr>
      </p:sp>
      <p:sp>
        <p:nvSpPr>
          <p:cNvPr id="6" name="Text 3"/>
          <p:cNvSpPr/>
          <p:nvPr/>
        </p:nvSpPr>
        <p:spPr>
          <a:xfrm>
            <a:off x="6355199" y="4242554"/>
            <a:ext cx="136446" cy="334328"/>
          </a:xfrm>
          <a:prstGeom prst="rect">
            <a:avLst/>
          </a:prstGeom>
          <a:noFill/>
          <a:ln/>
        </p:spPr>
        <p:txBody>
          <a:bodyPr wrap="none" lIns="0" tIns="0" rIns="0" bIns="0" rtlCol="0" anchor="t"/>
          <a:lstStyle/>
          <a:p>
            <a:pPr algn="ctr" indent="0" marL="0">
              <a:lnSpc>
                <a:spcPts val="2600"/>
              </a:lnSpc>
              <a:buNone/>
            </a:pPr>
            <a:r>
              <a:rPr lang="en-US" sz="2600" b="1" spc="-53" kern="0" dirty="0">
                <a:solidFill>
                  <a:srgbClr val="272525"/>
                </a:solidFill>
                <a:latin typeface="Petrona" pitchFamily="34" charset="0"/>
                <a:ea typeface="Petrona" pitchFamily="34" charset="-122"/>
                <a:cs typeface="Petrona" pitchFamily="34" charset="-120"/>
              </a:rPr>
              <a:t>1</a:t>
            </a:r>
            <a:endParaRPr lang="en-US" sz="2600" dirty="0"/>
          </a:p>
        </p:txBody>
      </p:sp>
      <p:sp>
        <p:nvSpPr>
          <p:cNvPr id="7" name="Text 4"/>
          <p:cNvSpPr/>
          <p:nvPr/>
        </p:nvSpPr>
        <p:spPr>
          <a:xfrm>
            <a:off x="6853952" y="4181832"/>
            <a:ext cx="2786063" cy="348258"/>
          </a:xfrm>
          <a:prstGeom prst="rect">
            <a:avLst/>
          </a:prstGeom>
          <a:noFill/>
          <a:ln/>
        </p:spPr>
        <p:txBody>
          <a:bodyPr wrap="none" lIns="0" tIns="0" rIns="0" bIns="0" rtlCol="0" anchor="t"/>
          <a:lstStyle/>
          <a:p>
            <a:pPr indent="0" marL="0">
              <a:lnSpc>
                <a:spcPts val="2700"/>
              </a:lnSpc>
              <a:buNone/>
            </a:pPr>
            <a:r>
              <a:rPr lang="en-US" sz="2150" b="1" spc="-44" kern="0" dirty="0">
                <a:solidFill>
                  <a:srgbClr val="272525"/>
                </a:solidFill>
                <a:latin typeface="Petrona" pitchFamily="34" charset="0"/>
                <a:ea typeface="Petrona" pitchFamily="34" charset="-122"/>
                <a:cs typeface="Petrona" pitchFamily="34" charset="-120"/>
              </a:rPr>
              <a:t>Günlük Tutma</a:t>
            </a:r>
            <a:endParaRPr lang="en-US" sz="2150" dirty="0"/>
          </a:p>
        </p:txBody>
      </p:sp>
      <p:sp>
        <p:nvSpPr>
          <p:cNvPr id="8" name="Text 5"/>
          <p:cNvSpPr/>
          <p:nvPr/>
        </p:nvSpPr>
        <p:spPr>
          <a:xfrm>
            <a:off x="6853952" y="4651653"/>
            <a:ext cx="3103245" cy="972622"/>
          </a:xfrm>
          <a:prstGeom prst="rect">
            <a:avLst/>
          </a:prstGeom>
          <a:noFill/>
          <a:ln/>
        </p:spPr>
        <p:txBody>
          <a:bodyPr wrap="square" lIns="0" tIns="0" rIns="0" bIns="0" rtlCol="0" anchor="t"/>
          <a:lstStyle/>
          <a:p>
            <a:pPr indent="0" marL="0">
              <a:lnSpc>
                <a:spcPts val="2550"/>
              </a:lnSpc>
              <a:buNone/>
            </a:pPr>
            <a:r>
              <a:rPr lang="en-US" sz="1550" spc="-32" kern="0" dirty="0">
                <a:solidFill>
                  <a:srgbClr val="272525"/>
                </a:solidFill>
                <a:latin typeface="Inter" pitchFamily="34" charset="0"/>
                <a:ea typeface="Inter" pitchFamily="34" charset="-122"/>
                <a:cs typeface="Inter" pitchFamily="34" charset="-120"/>
              </a:rPr>
              <a:t>Duygularınızı, düşüncelerinizi ve deneyimlerinizi kaydederek kendimizi daha iyi anlayabiliriz.</a:t>
            </a:r>
            <a:endParaRPr lang="en-US" sz="1550" dirty="0"/>
          </a:p>
        </p:txBody>
      </p:sp>
      <p:sp>
        <p:nvSpPr>
          <p:cNvPr id="9" name="Shape 6"/>
          <p:cNvSpPr/>
          <p:nvPr/>
        </p:nvSpPr>
        <p:spPr>
          <a:xfrm>
            <a:off x="10159722" y="4181832"/>
            <a:ext cx="455890" cy="455890"/>
          </a:xfrm>
          <a:prstGeom prst="roundRect">
            <a:avLst>
              <a:gd name="adj" fmla="val 18667"/>
            </a:avLst>
          </a:prstGeom>
          <a:solidFill>
            <a:srgbClr val="E0D7F4"/>
          </a:solidFill>
          <a:ln w="7620">
            <a:solidFill>
              <a:srgbClr val="C6BDDA"/>
            </a:solidFill>
            <a:prstDash val="solid"/>
          </a:ln>
        </p:spPr>
      </p:sp>
      <p:sp>
        <p:nvSpPr>
          <p:cNvPr id="10" name="Text 7"/>
          <p:cNvSpPr/>
          <p:nvPr/>
        </p:nvSpPr>
        <p:spPr>
          <a:xfrm>
            <a:off x="10296168" y="4242554"/>
            <a:ext cx="182880" cy="334328"/>
          </a:xfrm>
          <a:prstGeom prst="rect">
            <a:avLst/>
          </a:prstGeom>
          <a:noFill/>
          <a:ln/>
        </p:spPr>
        <p:txBody>
          <a:bodyPr wrap="none" lIns="0" tIns="0" rIns="0" bIns="0" rtlCol="0" anchor="t"/>
          <a:lstStyle/>
          <a:p>
            <a:pPr algn="ctr" indent="0" marL="0">
              <a:lnSpc>
                <a:spcPts val="2600"/>
              </a:lnSpc>
              <a:buNone/>
            </a:pPr>
            <a:r>
              <a:rPr lang="en-US" sz="2600" b="1" spc="-53" kern="0" dirty="0">
                <a:solidFill>
                  <a:srgbClr val="272525"/>
                </a:solidFill>
                <a:latin typeface="Petrona" pitchFamily="34" charset="0"/>
                <a:ea typeface="Petrona" pitchFamily="34" charset="-122"/>
                <a:cs typeface="Petrona" pitchFamily="34" charset="-120"/>
              </a:rPr>
              <a:t>2</a:t>
            </a:r>
            <a:endParaRPr lang="en-US" sz="2600" dirty="0"/>
          </a:p>
        </p:txBody>
      </p:sp>
      <p:sp>
        <p:nvSpPr>
          <p:cNvPr id="11" name="Text 8"/>
          <p:cNvSpPr/>
          <p:nvPr/>
        </p:nvSpPr>
        <p:spPr>
          <a:xfrm>
            <a:off x="10818138" y="4181832"/>
            <a:ext cx="3101816" cy="348258"/>
          </a:xfrm>
          <a:prstGeom prst="rect">
            <a:avLst/>
          </a:prstGeom>
          <a:noFill/>
          <a:ln/>
        </p:spPr>
        <p:txBody>
          <a:bodyPr wrap="none" lIns="0" tIns="0" rIns="0" bIns="0" rtlCol="0" anchor="t"/>
          <a:lstStyle/>
          <a:p>
            <a:pPr indent="0" marL="0">
              <a:lnSpc>
                <a:spcPts val="2700"/>
              </a:lnSpc>
              <a:buNone/>
            </a:pPr>
            <a:r>
              <a:rPr lang="en-US" sz="2150" b="1" spc="-44" kern="0" dirty="0">
                <a:solidFill>
                  <a:srgbClr val="272525"/>
                </a:solidFill>
                <a:latin typeface="Petrona" pitchFamily="34" charset="0"/>
                <a:ea typeface="Petrona" pitchFamily="34" charset="-122"/>
                <a:cs typeface="Petrona" pitchFamily="34" charset="-120"/>
              </a:rPr>
              <a:t>Farkındalık Meditasyonu</a:t>
            </a:r>
            <a:endParaRPr lang="en-US" sz="2150" dirty="0"/>
          </a:p>
        </p:txBody>
      </p:sp>
      <p:sp>
        <p:nvSpPr>
          <p:cNvPr id="12" name="Text 9"/>
          <p:cNvSpPr/>
          <p:nvPr/>
        </p:nvSpPr>
        <p:spPr>
          <a:xfrm>
            <a:off x="10818138" y="4651653"/>
            <a:ext cx="3103245" cy="1296829"/>
          </a:xfrm>
          <a:prstGeom prst="rect">
            <a:avLst/>
          </a:prstGeom>
          <a:noFill/>
          <a:ln/>
        </p:spPr>
        <p:txBody>
          <a:bodyPr wrap="square" lIns="0" tIns="0" rIns="0" bIns="0" rtlCol="0" anchor="t"/>
          <a:lstStyle/>
          <a:p>
            <a:pPr indent="0" marL="0">
              <a:lnSpc>
                <a:spcPts val="2550"/>
              </a:lnSpc>
              <a:buNone/>
            </a:pPr>
            <a:r>
              <a:rPr lang="en-US" sz="1550" spc="-32" kern="0" dirty="0">
                <a:solidFill>
                  <a:srgbClr val="272525"/>
                </a:solidFill>
                <a:latin typeface="Inter" pitchFamily="34" charset="0"/>
                <a:ea typeface="Inter" pitchFamily="34" charset="-122"/>
                <a:cs typeface="Inter" pitchFamily="34" charset="-120"/>
              </a:rPr>
              <a:t>Nefesimize odaklanarak düşüncelerimizi ve duygularımızı gözlemlemek, öz farkındalığı artırır.</a:t>
            </a:r>
            <a:endParaRPr lang="en-US" sz="1550" dirty="0"/>
          </a:p>
        </p:txBody>
      </p:sp>
      <p:sp>
        <p:nvSpPr>
          <p:cNvPr id="13" name="Shape 10"/>
          <p:cNvSpPr/>
          <p:nvPr/>
        </p:nvSpPr>
        <p:spPr>
          <a:xfrm>
            <a:off x="6195536" y="6378893"/>
            <a:ext cx="455890" cy="455890"/>
          </a:xfrm>
          <a:prstGeom prst="roundRect">
            <a:avLst>
              <a:gd name="adj" fmla="val 18667"/>
            </a:avLst>
          </a:prstGeom>
          <a:solidFill>
            <a:srgbClr val="E0D7F4"/>
          </a:solidFill>
          <a:ln w="7620">
            <a:solidFill>
              <a:srgbClr val="C6BDDA"/>
            </a:solidFill>
            <a:prstDash val="solid"/>
          </a:ln>
        </p:spPr>
      </p:sp>
      <p:sp>
        <p:nvSpPr>
          <p:cNvPr id="14" name="Text 11"/>
          <p:cNvSpPr/>
          <p:nvPr/>
        </p:nvSpPr>
        <p:spPr>
          <a:xfrm>
            <a:off x="6332220" y="6439614"/>
            <a:ext cx="182523" cy="334328"/>
          </a:xfrm>
          <a:prstGeom prst="rect">
            <a:avLst/>
          </a:prstGeom>
          <a:noFill/>
          <a:ln/>
        </p:spPr>
        <p:txBody>
          <a:bodyPr wrap="none" lIns="0" tIns="0" rIns="0" bIns="0" rtlCol="0" anchor="t"/>
          <a:lstStyle/>
          <a:p>
            <a:pPr algn="ctr" indent="0" marL="0">
              <a:lnSpc>
                <a:spcPts val="2600"/>
              </a:lnSpc>
              <a:buNone/>
            </a:pPr>
            <a:r>
              <a:rPr lang="en-US" sz="2600" b="1" spc="-53" kern="0" dirty="0">
                <a:solidFill>
                  <a:srgbClr val="272525"/>
                </a:solidFill>
                <a:latin typeface="Petrona" pitchFamily="34" charset="0"/>
                <a:ea typeface="Petrona" pitchFamily="34" charset="-122"/>
                <a:cs typeface="Petrona" pitchFamily="34" charset="-120"/>
              </a:rPr>
              <a:t>3</a:t>
            </a:r>
            <a:endParaRPr lang="en-US" sz="2600" dirty="0"/>
          </a:p>
        </p:txBody>
      </p:sp>
      <p:sp>
        <p:nvSpPr>
          <p:cNvPr id="15" name="Text 12"/>
          <p:cNvSpPr/>
          <p:nvPr/>
        </p:nvSpPr>
        <p:spPr>
          <a:xfrm>
            <a:off x="6853952" y="6378893"/>
            <a:ext cx="2786063" cy="348258"/>
          </a:xfrm>
          <a:prstGeom prst="rect">
            <a:avLst/>
          </a:prstGeom>
          <a:noFill/>
          <a:ln/>
        </p:spPr>
        <p:txBody>
          <a:bodyPr wrap="none" lIns="0" tIns="0" rIns="0" bIns="0" rtlCol="0" anchor="t"/>
          <a:lstStyle/>
          <a:p>
            <a:pPr indent="0" marL="0">
              <a:lnSpc>
                <a:spcPts val="2700"/>
              </a:lnSpc>
              <a:buNone/>
            </a:pPr>
            <a:r>
              <a:rPr lang="en-US" sz="2150" b="1" spc="-44" kern="0" dirty="0">
                <a:solidFill>
                  <a:srgbClr val="272525"/>
                </a:solidFill>
                <a:latin typeface="Petrona" pitchFamily="34" charset="0"/>
                <a:ea typeface="Petrona" pitchFamily="34" charset="-122"/>
                <a:cs typeface="Petrona" pitchFamily="34" charset="-120"/>
              </a:rPr>
              <a:t>Öz Yansıma</a:t>
            </a:r>
            <a:endParaRPr lang="en-US" sz="2150" dirty="0"/>
          </a:p>
        </p:txBody>
      </p:sp>
      <p:sp>
        <p:nvSpPr>
          <p:cNvPr id="16" name="Text 13"/>
          <p:cNvSpPr/>
          <p:nvPr/>
        </p:nvSpPr>
        <p:spPr>
          <a:xfrm>
            <a:off x="6853952" y="6848713"/>
            <a:ext cx="7067312" cy="648414"/>
          </a:xfrm>
          <a:prstGeom prst="rect">
            <a:avLst/>
          </a:prstGeom>
          <a:noFill/>
          <a:ln/>
        </p:spPr>
        <p:txBody>
          <a:bodyPr wrap="square" lIns="0" tIns="0" rIns="0" bIns="0" rtlCol="0" anchor="t"/>
          <a:lstStyle/>
          <a:p>
            <a:pPr indent="0" marL="0">
              <a:lnSpc>
                <a:spcPts val="2550"/>
              </a:lnSpc>
              <a:buNone/>
            </a:pPr>
            <a:r>
              <a:rPr lang="en-US" sz="1550" spc="-32" kern="0" dirty="0">
                <a:solidFill>
                  <a:srgbClr val="272525"/>
                </a:solidFill>
                <a:latin typeface="Inter" pitchFamily="34" charset="0"/>
                <a:ea typeface="Inter" pitchFamily="34" charset="-122"/>
                <a:cs typeface="Inter" pitchFamily="34" charset="-120"/>
              </a:rPr>
              <a:t>Kendi davranışlarımızı, kararlarımızı ve motivasyonlarımızı sorgulamak, kendimizi daha iyi tanımamıza olanak tanır.</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45569" y="755094"/>
            <a:ext cx="6187559" cy="732234"/>
          </a:xfrm>
          <a:prstGeom prst="rect">
            <a:avLst/>
          </a:prstGeom>
          <a:noFill/>
          <a:ln/>
        </p:spPr>
        <p:txBody>
          <a:bodyPr wrap="none" lIns="0" tIns="0" rIns="0" bIns="0" rtlCol="0" anchor="t"/>
          <a:lstStyle/>
          <a:p>
            <a:pPr indent="0" marL="0">
              <a:lnSpc>
                <a:spcPts val="5750"/>
              </a:lnSpc>
              <a:buNone/>
            </a:pPr>
            <a:r>
              <a:rPr lang="en-US" sz="4600" b="1" spc="-92" kern="0" dirty="0">
                <a:solidFill>
                  <a:srgbClr val="F95F88"/>
                </a:solidFill>
                <a:latin typeface="Petrona" pitchFamily="34" charset="0"/>
                <a:ea typeface="Petrona" pitchFamily="34" charset="-122"/>
                <a:cs typeface="Petrona" pitchFamily="34" charset="-120"/>
              </a:rPr>
              <a:t>Öz Farkındalığın Önemi</a:t>
            </a:r>
            <a:endParaRPr lang="en-US" sz="4600" dirty="0"/>
          </a:p>
        </p:txBody>
      </p:sp>
      <p:sp>
        <p:nvSpPr>
          <p:cNvPr id="4" name="Text 1"/>
          <p:cNvSpPr/>
          <p:nvPr/>
        </p:nvSpPr>
        <p:spPr>
          <a:xfrm>
            <a:off x="745569" y="1806773"/>
            <a:ext cx="7652861" cy="1022271"/>
          </a:xfrm>
          <a:prstGeom prst="rect">
            <a:avLst/>
          </a:prstGeom>
          <a:noFill/>
          <a:ln/>
        </p:spPr>
        <p:txBody>
          <a:bodyPr wrap="square" lIns="0" tIns="0" rIns="0" bIns="0" rtlCol="0" anchor="t"/>
          <a:lstStyle/>
          <a:p>
            <a:pPr indent="0" marL="0">
              <a:lnSpc>
                <a:spcPts val="2650"/>
              </a:lnSpc>
              <a:buNone/>
            </a:pPr>
            <a:r>
              <a:rPr lang="en-US" sz="1650" spc="-34" kern="0" dirty="0">
                <a:solidFill>
                  <a:srgbClr val="272525"/>
                </a:solidFill>
                <a:latin typeface="Inter" pitchFamily="34" charset="0"/>
                <a:ea typeface="Inter" pitchFamily="34" charset="-122"/>
                <a:cs typeface="Inter" pitchFamily="34" charset="-120"/>
              </a:rPr>
              <a:t>Öz farkındalık, kendimizi daha iyi tanımamızı sağlar. Bu, kendimizi daha iyi anlamamıza, güçlü ve zayıf yönlerimizi keşfetmemize ve potansiyelimizi tam olarak ortaya koymamıza yardımcı olur.</a:t>
            </a:r>
            <a:endParaRPr lang="en-US" sz="1650" dirty="0"/>
          </a:p>
        </p:txBody>
      </p:sp>
      <p:sp>
        <p:nvSpPr>
          <p:cNvPr id="5" name="Shape 2"/>
          <p:cNvSpPr/>
          <p:nvPr/>
        </p:nvSpPr>
        <p:spPr>
          <a:xfrm>
            <a:off x="745569" y="3308152"/>
            <a:ext cx="479227" cy="479227"/>
          </a:xfrm>
          <a:prstGeom prst="roundRect">
            <a:avLst>
              <a:gd name="adj" fmla="val 18669"/>
            </a:avLst>
          </a:prstGeom>
          <a:solidFill>
            <a:srgbClr val="E0D7F4"/>
          </a:solidFill>
          <a:ln w="7620">
            <a:solidFill>
              <a:srgbClr val="C6BDDA"/>
            </a:solidFill>
            <a:prstDash val="solid"/>
          </a:ln>
        </p:spPr>
      </p:sp>
      <p:sp>
        <p:nvSpPr>
          <p:cNvPr id="6" name="Text 3"/>
          <p:cNvSpPr/>
          <p:nvPr/>
        </p:nvSpPr>
        <p:spPr>
          <a:xfrm>
            <a:off x="913448" y="3371969"/>
            <a:ext cx="143351" cy="351472"/>
          </a:xfrm>
          <a:prstGeom prst="rect">
            <a:avLst/>
          </a:prstGeom>
          <a:noFill/>
          <a:ln/>
        </p:spPr>
        <p:txBody>
          <a:bodyPr wrap="none" lIns="0" tIns="0" rIns="0" bIns="0" rtlCol="0" anchor="t"/>
          <a:lstStyle/>
          <a:p>
            <a:pPr algn="ctr" indent="0" marL="0">
              <a:lnSpc>
                <a:spcPts val="2750"/>
              </a:lnSpc>
              <a:buNone/>
            </a:pPr>
            <a:r>
              <a:rPr lang="en-US" sz="2750" b="1" spc="-55" kern="0" dirty="0">
                <a:solidFill>
                  <a:srgbClr val="272525"/>
                </a:solidFill>
                <a:latin typeface="Petrona" pitchFamily="34" charset="0"/>
                <a:ea typeface="Petrona" pitchFamily="34" charset="-122"/>
                <a:cs typeface="Petrona" pitchFamily="34" charset="-120"/>
              </a:rPr>
              <a:t>1</a:t>
            </a:r>
            <a:endParaRPr lang="en-US" sz="2750" dirty="0"/>
          </a:p>
        </p:txBody>
      </p:sp>
      <p:sp>
        <p:nvSpPr>
          <p:cNvPr id="7" name="Text 4"/>
          <p:cNvSpPr/>
          <p:nvPr/>
        </p:nvSpPr>
        <p:spPr>
          <a:xfrm>
            <a:off x="1437799" y="3308152"/>
            <a:ext cx="2928938" cy="366117"/>
          </a:xfrm>
          <a:prstGeom prst="rect">
            <a:avLst/>
          </a:prstGeom>
          <a:noFill/>
          <a:ln/>
        </p:spPr>
        <p:txBody>
          <a:bodyPr wrap="none" lIns="0" tIns="0" rIns="0" bIns="0" rtlCol="0" anchor="t"/>
          <a:lstStyle/>
          <a:p>
            <a:pPr indent="0" marL="0">
              <a:lnSpc>
                <a:spcPts val="2850"/>
              </a:lnSpc>
              <a:buNone/>
            </a:pPr>
            <a:r>
              <a:rPr lang="en-US" sz="2300" b="1" spc="-46" kern="0" dirty="0">
                <a:solidFill>
                  <a:srgbClr val="272525"/>
                </a:solidFill>
                <a:latin typeface="Petrona" pitchFamily="34" charset="0"/>
                <a:ea typeface="Petrona" pitchFamily="34" charset="-122"/>
                <a:cs typeface="Petrona" pitchFamily="34" charset="-120"/>
              </a:rPr>
              <a:t>Daha İyi İletişim</a:t>
            </a:r>
            <a:endParaRPr lang="en-US" sz="2300" dirty="0"/>
          </a:p>
        </p:txBody>
      </p:sp>
      <p:sp>
        <p:nvSpPr>
          <p:cNvPr id="8" name="Text 5"/>
          <p:cNvSpPr/>
          <p:nvPr/>
        </p:nvSpPr>
        <p:spPr>
          <a:xfrm>
            <a:off x="1437799" y="3802023"/>
            <a:ext cx="3027759" cy="1022271"/>
          </a:xfrm>
          <a:prstGeom prst="rect">
            <a:avLst/>
          </a:prstGeom>
          <a:noFill/>
          <a:ln/>
        </p:spPr>
        <p:txBody>
          <a:bodyPr wrap="square" lIns="0" tIns="0" rIns="0" bIns="0" rtlCol="0" anchor="t"/>
          <a:lstStyle/>
          <a:p>
            <a:pPr indent="0" marL="0">
              <a:lnSpc>
                <a:spcPts val="2650"/>
              </a:lnSpc>
              <a:buNone/>
            </a:pPr>
            <a:r>
              <a:rPr lang="en-US" sz="1650" spc="-34" kern="0" dirty="0">
                <a:solidFill>
                  <a:srgbClr val="272525"/>
                </a:solidFill>
                <a:latin typeface="Inter" pitchFamily="34" charset="0"/>
                <a:ea typeface="Inter" pitchFamily="34" charset="-122"/>
                <a:cs typeface="Inter" pitchFamily="34" charset="-120"/>
              </a:rPr>
              <a:t>Kendi duygularımızı anlamak, başkalarına karşı daha empatik ve anlayışlı olmamızı sağlar.</a:t>
            </a:r>
            <a:endParaRPr lang="en-US" sz="1650" dirty="0"/>
          </a:p>
        </p:txBody>
      </p:sp>
      <p:sp>
        <p:nvSpPr>
          <p:cNvPr id="9" name="Shape 6"/>
          <p:cNvSpPr/>
          <p:nvPr/>
        </p:nvSpPr>
        <p:spPr>
          <a:xfrm>
            <a:off x="4678561" y="3308152"/>
            <a:ext cx="479227" cy="479227"/>
          </a:xfrm>
          <a:prstGeom prst="roundRect">
            <a:avLst>
              <a:gd name="adj" fmla="val 18669"/>
            </a:avLst>
          </a:prstGeom>
          <a:solidFill>
            <a:srgbClr val="E0D7F4"/>
          </a:solidFill>
          <a:ln w="7620">
            <a:solidFill>
              <a:srgbClr val="C6BDDA"/>
            </a:solidFill>
            <a:prstDash val="solid"/>
          </a:ln>
        </p:spPr>
      </p:sp>
      <p:sp>
        <p:nvSpPr>
          <p:cNvPr id="10" name="Text 7"/>
          <p:cNvSpPr/>
          <p:nvPr/>
        </p:nvSpPr>
        <p:spPr>
          <a:xfrm>
            <a:off x="4822031" y="3371969"/>
            <a:ext cx="192286" cy="351472"/>
          </a:xfrm>
          <a:prstGeom prst="rect">
            <a:avLst/>
          </a:prstGeom>
          <a:noFill/>
          <a:ln/>
        </p:spPr>
        <p:txBody>
          <a:bodyPr wrap="none" lIns="0" tIns="0" rIns="0" bIns="0" rtlCol="0" anchor="t"/>
          <a:lstStyle/>
          <a:p>
            <a:pPr algn="ctr" indent="0" marL="0">
              <a:lnSpc>
                <a:spcPts val="2750"/>
              </a:lnSpc>
              <a:buNone/>
            </a:pPr>
            <a:r>
              <a:rPr lang="en-US" sz="2750" b="1" spc="-55" kern="0" dirty="0">
                <a:solidFill>
                  <a:srgbClr val="272525"/>
                </a:solidFill>
                <a:latin typeface="Petrona" pitchFamily="34" charset="0"/>
                <a:ea typeface="Petrona" pitchFamily="34" charset="-122"/>
                <a:cs typeface="Petrona" pitchFamily="34" charset="-120"/>
              </a:rPr>
              <a:t>2</a:t>
            </a:r>
            <a:endParaRPr lang="en-US" sz="2750" dirty="0"/>
          </a:p>
        </p:txBody>
      </p:sp>
      <p:sp>
        <p:nvSpPr>
          <p:cNvPr id="11" name="Text 8"/>
          <p:cNvSpPr/>
          <p:nvPr/>
        </p:nvSpPr>
        <p:spPr>
          <a:xfrm>
            <a:off x="5370790" y="3308152"/>
            <a:ext cx="2928938" cy="366117"/>
          </a:xfrm>
          <a:prstGeom prst="rect">
            <a:avLst/>
          </a:prstGeom>
          <a:noFill/>
          <a:ln/>
        </p:spPr>
        <p:txBody>
          <a:bodyPr wrap="none" lIns="0" tIns="0" rIns="0" bIns="0" rtlCol="0" anchor="t"/>
          <a:lstStyle/>
          <a:p>
            <a:pPr indent="0" marL="0">
              <a:lnSpc>
                <a:spcPts val="2850"/>
              </a:lnSpc>
              <a:buNone/>
            </a:pPr>
            <a:r>
              <a:rPr lang="en-US" sz="2300" b="1" spc="-46" kern="0" dirty="0">
                <a:solidFill>
                  <a:srgbClr val="272525"/>
                </a:solidFill>
                <a:latin typeface="Petrona" pitchFamily="34" charset="0"/>
                <a:ea typeface="Petrona" pitchFamily="34" charset="-122"/>
                <a:cs typeface="Petrona" pitchFamily="34" charset="-120"/>
              </a:rPr>
              <a:t>Daha İyi Kararlar</a:t>
            </a:r>
            <a:endParaRPr lang="en-US" sz="2300" dirty="0"/>
          </a:p>
        </p:txBody>
      </p:sp>
      <p:sp>
        <p:nvSpPr>
          <p:cNvPr id="12" name="Text 9"/>
          <p:cNvSpPr/>
          <p:nvPr/>
        </p:nvSpPr>
        <p:spPr>
          <a:xfrm>
            <a:off x="5370790" y="3802023"/>
            <a:ext cx="3027759" cy="1363028"/>
          </a:xfrm>
          <a:prstGeom prst="rect">
            <a:avLst/>
          </a:prstGeom>
          <a:noFill/>
          <a:ln/>
        </p:spPr>
        <p:txBody>
          <a:bodyPr wrap="square" lIns="0" tIns="0" rIns="0" bIns="0" rtlCol="0" anchor="t"/>
          <a:lstStyle/>
          <a:p>
            <a:pPr indent="0" marL="0">
              <a:lnSpc>
                <a:spcPts val="2650"/>
              </a:lnSpc>
              <a:buNone/>
            </a:pPr>
            <a:r>
              <a:rPr lang="en-US" sz="1650" spc="-34" kern="0" dirty="0">
                <a:solidFill>
                  <a:srgbClr val="272525"/>
                </a:solidFill>
                <a:latin typeface="Inter" pitchFamily="34" charset="0"/>
                <a:ea typeface="Inter" pitchFamily="34" charset="-122"/>
                <a:cs typeface="Inter" pitchFamily="34" charset="-120"/>
              </a:rPr>
              <a:t>Öz farkındalık, kendi değerlerimize ve hedeflerimize uygun kararlar almamıza yardımcı olur.</a:t>
            </a:r>
            <a:endParaRPr lang="en-US" sz="1650" dirty="0"/>
          </a:p>
        </p:txBody>
      </p:sp>
      <p:sp>
        <p:nvSpPr>
          <p:cNvPr id="13" name="Shape 10"/>
          <p:cNvSpPr/>
          <p:nvPr/>
        </p:nvSpPr>
        <p:spPr>
          <a:xfrm>
            <a:off x="745569" y="5617607"/>
            <a:ext cx="479227" cy="479227"/>
          </a:xfrm>
          <a:prstGeom prst="roundRect">
            <a:avLst>
              <a:gd name="adj" fmla="val 18669"/>
            </a:avLst>
          </a:prstGeom>
          <a:solidFill>
            <a:srgbClr val="E0D7F4"/>
          </a:solidFill>
          <a:ln w="7620">
            <a:solidFill>
              <a:srgbClr val="C6BDDA"/>
            </a:solidFill>
            <a:prstDash val="solid"/>
          </a:ln>
        </p:spPr>
      </p:sp>
      <p:sp>
        <p:nvSpPr>
          <p:cNvPr id="14" name="Text 11"/>
          <p:cNvSpPr/>
          <p:nvPr/>
        </p:nvSpPr>
        <p:spPr>
          <a:xfrm>
            <a:off x="889159" y="5681424"/>
            <a:ext cx="191929" cy="351472"/>
          </a:xfrm>
          <a:prstGeom prst="rect">
            <a:avLst/>
          </a:prstGeom>
          <a:noFill/>
          <a:ln/>
        </p:spPr>
        <p:txBody>
          <a:bodyPr wrap="none" lIns="0" tIns="0" rIns="0" bIns="0" rtlCol="0" anchor="t"/>
          <a:lstStyle/>
          <a:p>
            <a:pPr algn="ctr" indent="0" marL="0">
              <a:lnSpc>
                <a:spcPts val="2750"/>
              </a:lnSpc>
              <a:buNone/>
            </a:pPr>
            <a:r>
              <a:rPr lang="en-US" sz="2750" b="1" spc="-55" kern="0" dirty="0">
                <a:solidFill>
                  <a:srgbClr val="272525"/>
                </a:solidFill>
                <a:latin typeface="Petrona" pitchFamily="34" charset="0"/>
                <a:ea typeface="Petrona" pitchFamily="34" charset="-122"/>
                <a:cs typeface="Petrona" pitchFamily="34" charset="-120"/>
              </a:rPr>
              <a:t>3</a:t>
            </a:r>
            <a:endParaRPr lang="en-US" sz="2750" dirty="0"/>
          </a:p>
        </p:txBody>
      </p:sp>
      <p:sp>
        <p:nvSpPr>
          <p:cNvPr id="15" name="Text 12"/>
          <p:cNvSpPr/>
          <p:nvPr/>
        </p:nvSpPr>
        <p:spPr>
          <a:xfrm>
            <a:off x="1437799" y="5617607"/>
            <a:ext cx="2928938" cy="366117"/>
          </a:xfrm>
          <a:prstGeom prst="rect">
            <a:avLst/>
          </a:prstGeom>
          <a:noFill/>
          <a:ln/>
        </p:spPr>
        <p:txBody>
          <a:bodyPr wrap="none" lIns="0" tIns="0" rIns="0" bIns="0" rtlCol="0" anchor="t"/>
          <a:lstStyle/>
          <a:p>
            <a:pPr indent="0" marL="0">
              <a:lnSpc>
                <a:spcPts val="2850"/>
              </a:lnSpc>
              <a:buNone/>
            </a:pPr>
            <a:r>
              <a:rPr lang="en-US" sz="2300" b="1" spc="-46" kern="0" dirty="0">
                <a:solidFill>
                  <a:srgbClr val="272525"/>
                </a:solidFill>
                <a:latin typeface="Petrona" pitchFamily="34" charset="0"/>
                <a:ea typeface="Petrona" pitchFamily="34" charset="-122"/>
                <a:cs typeface="Petrona" pitchFamily="34" charset="-120"/>
              </a:rPr>
              <a:t>Daha İyi İlişkiler</a:t>
            </a:r>
            <a:endParaRPr lang="en-US" sz="2300" dirty="0"/>
          </a:p>
        </p:txBody>
      </p:sp>
      <p:sp>
        <p:nvSpPr>
          <p:cNvPr id="16" name="Text 13"/>
          <p:cNvSpPr/>
          <p:nvPr/>
        </p:nvSpPr>
        <p:spPr>
          <a:xfrm>
            <a:off x="1437799" y="6111478"/>
            <a:ext cx="3027759" cy="1022271"/>
          </a:xfrm>
          <a:prstGeom prst="rect">
            <a:avLst/>
          </a:prstGeom>
          <a:noFill/>
          <a:ln/>
        </p:spPr>
        <p:txBody>
          <a:bodyPr wrap="square" lIns="0" tIns="0" rIns="0" bIns="0" rtlCol="0" anchor="t"/>
          <a:lstStyle/>
          <a:p>
            <a:pPr indent="0" marL="0">
              <a:lnSpc>
                <a:spcPts val="2650"/>
              </a:lnSpc>
              <a:buNone/>
            </a:pPr>
            <a:r>
              <a:rPr lang="en-US" sz="1650" spc="-34" kern="0" dirty="0">
                <a:solidFill>
                  <a:srgbClr val="272525"/>
                </a:solidFill>
                <a:latin typeface="Inter" pitchFamily="34" charset="0"/>
                <a:ea typeface="Inter" pitchFamily="34" charset="-122"/>
                <a:cs typeface="Inter" pitchFamily="34" charset="-120"/>
              </a:rPr>
              <a:t>Kendi ihtiyaçlarımızı ve sınırlarımızı anlayarak daha sağlıklı ilişkiler kurabiliriz.</a:t>
            </a:r>
            <a:endParaRPr lang="en-US" sz="1650" dirty="0"/>
          </a:p>
        </p:txBody>
      </p:sp>
      <p:sp>
        <p:nvSpPr>
          <p:cNvPr id="17" name="Shape 14"/>
          <p:cNvSpPr/>
          <p:nvPr/>
        </p:nvSpPr>
        <p:spPr>
          <a:xfrm>
            <a:off x="4678561" y="5617607"/>
            <a:ext cx="479227" cy="479227"/>
          </a:xfrm>
          <a:prstGeom prst="roundRect">
            <a:avLst>
              <a:gd name="adj" fmla="val 18669"/>
            </a:avLst>
          </a:prstGeom>
          <a:solidFill>
            <a:srgbClr val="E0D7F4"/>
          </a:solidFill>
          <a:ln w="7620">
            <a:solidFill>
              <a:srgbClr val="C6BDDA"/>
            </a:solidFill>
            <a:prstDash val="solid"/>
          </a:ln>
        </p:spPr>
      </p:sp>
      <p:sp>
        <p:nvSpPr>
          <p:cNvPr id="18" name="Text 15"/>
          <p:cNvSpPr/>
          <p:nvPr/>
        </p:nvSpPr>
        <p:spPr>
          <a:xfrm>
            <a:off x="4826913" y="5681424"/>
            <a:ext cx="182404" cy="351472"/>
          </a:xfrm>
          <a:prstGeom prst="rect">
            <a:avLst/>
          </a:prstGeom>
          <a:noFill/>
          <a:ln/>
        </p:spPr>
        <p:txBody>
          <a:bodyPr wrap="none" lIns="0" tIns="0" rIns="0" bIns="0" rtlCol="0" anchor="t"/>
          <a:lstStyle/>
          <a:p>
            <a:pPr algn="ctr" indent="0" marL="0">
              <a:lnSpc>
                <a:spcPts val="2750"/>
              </a:lnSpc>
              <a:buNone/>
            </a:pPr>
            <a:r>
              <a:rPr lang="en-US" sz="2750" b="1" spc="-55" kern="0" dirty="0">
                <a:solidFill>
                  <a:srgbClr val="272525"/>
                </a:solidFill>
                <a:latin typeface="Petrona" pitchFamily="34" charset="0"/>
                <a:ea typeface="Petrona" pitchFamily="34" charset="-122"/>
                <a:cs typeface="Petrona" pitchFamily="34" charset="-120"/>
              </a:rPr>
              <a:t>4</a:t>
            </a:r>
            <a:endParaRPr lang="en-US" sz="2750" dirty="0"/>
          </a:p>
        </p:txBody>
      </p:sp>
      <p:sp>
        <p:nvSpPr>
          <p:cNvPr id="19" name="Text 16"/>
          <p:cNvSpPr/>
          <p:nvPr/>
        </p:nvSpPr>
        <p:spPr>
          <a:xfrm>
            <a:off x="5370790" y="5617607"/>
            <a:ext cx="2928938" cy="366117"/>
          </a:xfrm>
          <a:prstGeom prst="rect">
            <a:avLst/>
          </a:prstGeom>
          <a:noFill/>
          <a:ln/>
        </p:spPr>
        <p:txBody>
          <a:bodyPr wrap="none" lIns="0" tIns="0" rIns="0" bIns="0" rtlCol="0" anchor="t"/>
          <a:lstStyle/>
          <a:p>
            <a:pPr indent="0" marL="0">
              <a:lnSpc>
                <a:spcPts val="2850"/>
              </a:lnSpc>
              <a:buNone/>
            </a:pPr>
            <a:r>
              <a:rPr lang="en-US" sz="2300" b="1" spc="-46" kern="0" dirty="0">
                <a:solidFill>
                  <a:srgbClr val="272525"/>
                </a:solidFill>
                <a:latin typeface="Petrona" pitchFamily="34" charset="0"/>
                <a:ea typeface="Petrona" pitchFamily="34" charset="-122"/>
                <a:cs typeface="Petrona" pitchFamily="34" charset="-120"/>
              </a:rPr>
              <a:t>Daha İyi Yönetim</a:t>
            </a:r>
            <a:endParaRPr lang="en-US" sz="2300" dirty="0"/>
          </a:p>
        </p:txBody>
      </p:sp>
      <p:sp>
        <p:nvSpPr>
          <p:cNvPr id="20" name="Text 17"/>
          <p:cNvSpPr/>
          <p:nvPr/>
        </p:nvSpPr>
        <p:spPr>
          <a:xfrm>
            <a:off x="5370790" y="6111478"/>
            <a:ext cx="3027759" cy="1363028"/>
          </a:xfrm>
          <a:prstGeom prst="rect">
            <a:avLst/>
          </a:prstGeom>
          <a:noFill/>
          <a:ln/>
        </p:spPr>
        <p:txBody>
          <a:bodyPr wrap="square" lIns="0" tIns="0" rIns="0" bIns="0" rtlCol="0" anchor="t"/>
          <a:lstStyle/>
          <a:p>
            <a:pPr indent="0" marL="0">
              <a:lnSpc>
                <a:spcPts val="2650"/>
              </a:lnSpc>
              <a:buNone/>
            </a:pPr>
            <a:r>
              <a:rPr lang="en-US" sz="1650" spc="-34" kern="0" dirty="0">
                <a:solidFill>
                  <a:srgbClr val="272525"/>
                </a:solidFill>
                <a:latin typeface="Inter" pitchFamily="34" charset="0"/>
                <a:ea typeface="Inter" pitchFamily="34" charset="-122"/>
                <a:cs typeface="Inter" pitchFamily="34" charset="-120"/>
              </a:rPr>
              <a:t>Kendimizi daha iyi tanımak, zamanımızı ve enerjimizi daha etkili bir şekilde yönetmemizi sağlar.</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758077"/>
            <a:ext cx="7276981" cy="779621"/>
          </a:xfrm>
          <a:prstGeom prst="rect">
            <a:avLst/>
          </a:prstGeom>
          <a:noFill/>
          <a:ln/>
        </p:spPr>
        <p:txBody>
          <a:bodyPr wrap="none" lIns="0" tIns="0" rIns="0" bIns="0" rtlCol="0" anchor="t"/>
          <a:lstStyle/>
          <a:p>
            <a:pPr indent="0" marL="0">
              <a:lnSpc>
                <a:spcPts val="6100"/>
              </a:lnSpc>
              <a:buNone/>
            </a:pPr>
            <a:r>
              <a:rPr lang="en-US" sz="4900" b="1" spc="-98" kern="0" dirty="0">
                <a:solidFill>
                  <a:srgbClr val="F95F88"/>
                </a:solidFill>
                <a:latin typeface="Petrona" pitchFamily="34" charset="0"/>
                <a:ea typeface="Petrona" pitchFamily="34" charset="-122"/>
                <a:cs typeface="Petrona" pitchFamily="34" charset="-120"/>
              </a:rPr>
              <a:t>Öz Farkındalığın Faydaları</a:t>
            </a:r>
            <a:endParaRPr lang="en-US" sz="4900" dirty="0"/>
          </a:p>
        </p:txBody>
      </p:sp>
      <p:sp>
        <p:nvSpPr>
          <p:cNvPr id="3" name="Text 1"/>
          <p:cNvSpPr/>
          <p:nvPr/>
        </p:nvSpPr>
        <p:spPr>
          <a:xfrm>
            <a:off x="793790" y="2991326"/>
            <a:ext cx="13042821" cy="725805"/>
          </a:xfrm>
          <a:prstGeom prst="rect">
            <a:avLst/>
          </a:prstGeom>
          <a:noFill/>
          <a:ln/>
        </p:spPr>
        <p:txBody>
          <a:bodyPr wrap="square" lIns="0" tIns="0" rIns="0" bIns="0" rtlCol="0" anchor="t"/>
          <a:lstStyle/>
          <a:p>
            <a:pPr indent="0" marL="0">
              <a:lnSpc>
                <a:spcPts val="2850"/>
              </a:lnSpc>
              <a:buNone/>
            </a:pPr>
            <a:r>
              <a:rPr lang="en-US" sz="1750" spc="-36" kern="0" dirty="0">
                <a:solidFill>
                  <a:srgbClr val="272525"/>
                </a:solidFill>
                <a:latin typeface="Inter" pitchFamily="34" charset="0"/>
                <a:ea typeface="Inter" pitchFamily="34" charset="-122"/>
                <a:cs typeface="Inter" pitchFamily="34" charset="-120"/>
              </a:rPr>
              <a:t>Öz farkındalık, birçok fayda sunar. Stres seviyemizi azaltmamıza, motivasyonumuzu artırmamıza, ilişkilerimizi güçlendirmemize ve genel refahımızı iyileştirmemize yardımcı olur.</a:t>
            </a:r>
            <a:endParaRPr lang="en-US" sz="1750" dirty="0"/>
          </a:p>
        </p:txBody>
      </p:sp>
      <p:sp>
        <p:nvSpPr>
          <p:cNvPr id="4" name="Text 2"/>
          <p:cNvSpPr/>
          <p:nvPr/>
        </p:nvSpPr>
        <p:spPr>
          <a:xfrm>
            <a:off x="793790" y="4199096"/>
            <a:ext cx="3118842" cy="389930"/>
          </a:xfrm>
          <a:prstGeom prst="rect">
            <a:avLst/>
          </a:prstGeom>
          <a:noFill/>
          <a:ln/>
        </p:spPr>
        <p:txBody>
          <a:bodyPr wrap="none" lIns="0" tIns="0" rIns="0" bIns="0" rtlCol="0" anchor="t"/>
          <a:lstStyle/>
          <a:p>
            <a:pPr indent="0" marL="0">
              <a:lnSpc>
                <a:spcPts val="3050"/>
              </a:lnSpc>
              <a:buNone/>
            </a:pPr>
            <a:r>
              <a:rPr lang="en-US" sz="2450" b="1" spc="-49" kern="0" dirty="0">
                <a:solidFill>
                  <a:srgbClr val="F95F88"/>
                </a:solidFill>
                <a:latin typeface="Petrona" pitchFamily="34" charset="0"/>
                <a:ea typeface="Petrona" pitchFamily="34" charset="-122"/>
                <a:cs typeface="Petrona" pitchFamily="34" charset="-120"/>
              </a:rPr>
              <a:t>Stres Yönetimi</a:t>
            </a:r>
            <a:endParaRPr lang="en-US" sz="2450" dirty="0"/>
          </a:p>
        </p:txBody>
      </p:sp>
      <p:sp>
        <p:nvSpPr>
          <p:cNvPr id="5" name="Text 3"/>
          <p:cNvSpPr/>
          <p:nvPr/>
        </p:nvSpPr>
        <p:spPr>
          <a:xfrm>
            <a:off x="793790" y="4815840"/>
            <a:ext cx="3978116" cy="1088708"/>
          </a:xfrm>
          <a:prstGeom prst="rect">
            <a:avLst/>
          </a:prstGeom>
          <a:noFill/>
          <a:ln/>
        </p:spPr>
        <p:txBody>
          <a:bodyPr wrap="square" lIns="0" tIns="0" rIns="0" bIns="0" rtlCol="0" anchor="t"/>
          <a:lstStyle/>
          <a:p>
            <a:pPr indent="0" marL="0">
              <a:lnSpc>
                <a:spcPts val="2850"/>
              </a:lnSpc>
              <a:buNone/>
            </a:pPr>
            <a:r>
              <a:rPr lang="en-US" sz="1750" spc="-36" kern="0" dirty="0">
                <a:solidFill>
                  <a:srgbClr val="272525"/>
                </a:solidFill>
                <a:latin typeface="Inter" pitchFamily="34" charset="0"/>
                <a:ea typeface="Inter" pitchFamily="34" charset="-122"/>
                <a:cs typeface="Inter" pitchFamily="34" charset="-120"/>
              </a:rPr>
              <a:t>Kendi stres tetikleyicilerimizi anlamak, bu durumlarla daha etkili bir şekilde başa çıkmamızı sağlar.</a:t>
            </a:r>
            <a:endParaRPr lang="en-US" sz="1750" dirty="0"/>
          </a:p>
        </p:txBody>
      </p:sp>
      <p:sp>
        <p:nvSpPr>
          <p:cNvPr id="6" name="Text 4"/>
          <p:cNvSpPr/>
          <p:nvPr/>
        </p:nvSpPr>
        <p:spPr>
          <a:xfrm>
            <a:off x="5332928" y="4199096"/>
            <a:ext cx="3118842" cy="389930"/>
          </a:xfrm>
          <a:prstGeom prst="rect">
            <a:avLst/>
          </a:prstGeom>
          <a:noFill/>
          <a:ln/>
        </p:spPr>
        <p:txBody>
          <a:bodyPr wrap="none" lIns="0" tIns="0" rIns="0" bIns="0" rtlCol="0" anchor="t"/>
          <a:lstStyle/>
          <a:p>
            <a:pPr indent="0" marL="0">
              <a:lnSpc>
                <a:spcPts val="3050"/>
              </a:lnSpc>
              <a:buNone/>
            </a:pPr>
            <a:r>
              <a:rPr lang="en-US" sz="2450" b="1" spc="-49" kern="0" dirty="0">
                <a:solidFill>
                  <a:srgbClr val="F95F88"/>
                </a:solidFill>
                <a:latin typeface="Petrona" pitchFamily="34" charset="0"/>
                <a:ea typeface="Petrona" pitchFamily="34" charset="-122"/>
                <a:cs typeface="Petrona" pitchFamily="34" charset="-120"/>
              </a:rPr>
              <a:t>Motivasyon Artışı</a:t>
            </a:r>
            <a:endParaRPr lang="en-US" sz="2450" dirty="0"/>
          </a:p>
        </p:txBody>
      </p:sp>
      <p:sp>
        <p:nvSpPr>
          <p:cNvPr id="7" name="Text 5"/>
          <p:cNvSpPr/>
          <p:nvPr/>
        </p:nvSpPr>
        <p:spPr>
          <a:xfrm>
            <a:off x="5332928" y="4815840"/>
            <a:ext cx="3978116" cy="1088708"/>
          </a:xfrm>
          <a:prstGeom prst="rect">
            <a:avLst/>
          </a:prstGeom>
          <a:noFill/>
          <a:ln/>
        </p:spPr>
        <p:txBody>
          <a:bodyPr wrap="square" lIns="0" tIns="0" rIns="0" bIns="0" rtlCol="0" anchor="t"/>
          <a:lstStyle/>
          <a:p>
            <a:pPr indent="0" marL="0">
              <a:lnSpc>
                <a:spcPts val="2850"/>
              </a:lnSpc>
              <a:buNone/>
            </a:pPr>
            <a:r>
              <a:rPr lang="en-US" sz="1750" spc="-36" kern="0" dirty="0">
                <a:solidFill>
                  <a:srgbClr val="272525"/>
                </a:solidFill>
                <a:latin typeface="Inter" pitchFamily="34" charset="0"/>
                <a:ea typeface="Inter" pitchFamily="34" charset="-122"/>
                <a:cs typeface="Inter" pitchFamily="34" charset="-120"/>
              </a:rPr>
              <a:t>Kendi hedeflerimize ve motivasyon kaynaklarımıza odaklanarak daha motive ve üretken olabiliriz.</a:t>
            </a:r>
            <a:endParaRPr lang="en-US" sz="1750" dirty="0"/>
          </a:p>
        </p:txBody>
      </p:sp>
      <p:sp>
        <p:nvSpPr>
          <p:cNvPr id="8" name="Text 6"/>
          <p:cNvSpPr/>
          <p:nvPr/>
        </p:nvSpPr>
        <p:spPr>
          <a:xfrm>
            <a:off x="9872067" y="4199096"/>
            <a:ext cx="3118842" cy="389930"/>
          </a:xfrm>
          <a:prstGeom prst="rect">
            <a:avLst/>
          </a:prstGeom>
          <a:noFill/>
          <a:ln/>
        </p:spPr>
        <p:txBody>
          <a:bodyPr wrap="none" lIns="0" tIns="0" rIns="0" bIns="0" rtlCol="0" anchor="t"/>
          <a:lstStyle/>
          <a:p>
            <a:pPr indent="0" marL="0">
              <a:lnSpc>
                <a:spcPts val="3050"/>
              </a:lnSpc>
              <a:buNone/>
            </a:pPr>
            <a:r>
              <a:rPr lang="en-US" sz="2450" b="1" spc="-49" kern="0" dirty="0">
                <a:solidFill>
                  <a:srgbClr val="F95F88"/>
                </a:solidFill>
                <a:latin typeface="Petrona" pitchFamily="34" charset="0"/>
                <a:ea typeface="Petrona" pitchFamily="34" charset="-122"/>
                <a:cs typeface="Petrona" pitchFamily="34" charset="-120"/>
              </a:rPr>
              <a:t>Kişisel Gelişim</a:t>
            </a:r>
            <a:endParaRPr lang="en-US" sz="2450" dirty="0"/>
          </a:p>
        </p:txBody>
      </p:sp>
      <p:sp>
        <p:nvSpPr>
          <p:cNvPr id="9" name="Text 7"/>
          <p:cNvSpPr/>
          <p:nvPr/>
        </p:nvSpPr>
        <p:spPr>
          <a:xfrm>
            <a:off x="9872067" y="4815840"/>
            <a:ext cx="3978116" cy="1451610"/>
          </a:xfrm>
          <a:prstGeom prst="rect">
            <a:avLst/>
          </a:prstGeom>
          <a:noFill/>
          <a:ln/>
        </p:spPr>
        <p:txBody>
          <a:bodyPr wrap="square" lIns="0" tIns="0" rIns="0" bIns="0" rtlCol="0" anchor="t"/>
          <a:lstStyle/>
          <a:p>
            <a:pPr indent="0" marL="0">
              <a:lnSpc>
                <a:spcPts val="2850"/>
              </a:lnSpc>
              <a:buNone/>
            </a:pPr>
            <a:r>
              <a:rPr lang="en-US" sz="1750" spc="-36" kern="0" dirty="0">
                <a:solidFill>
                  <a:srgbClr val="272525"/>
                </a:solidFill>
                <a:latin typeface="Inter" pitchFamily="34" charset="0"/>
                <a:ea typeface="Inter" pitchFamily="34" charset="-122"/>
                <a:cs typeface="Inter" pitchFamily="34" charset="-120"/>
              </a:rPr>
              <a:t>Öz farkındalık, kişisel gelişim yolculuğumuzda bize rehberlik eder ve kendimizi daha iyi tanımamıza yardımcı olur.</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01980" y="474226"/>
            <a:ext cx="7635716" cy="591264"/>
          </a:xfrm>
          <a:prstGeom prst="rect">
            <a:avLst/>
          </a:prstGeom>
          <a:noFill/>
          <a:ln/>
        </p:spPr>
        <p:txBody>
          <a:bodyPr wrap="none" lIns="0" tIns="0" rIns="0" bIns="0" rtlCol="0" anchor="t"/>
          <a:lstStyle/>
          <a:p>
            <a:pPr indent="0" marL="0">
              <a:lnSpc>
                <a:spcPts val="4650"/>
              </a:lnSpc>
              <a:buNone/>
            </a:pPr>
            <a:r>
              <a:rPr lang="en-US" sz="3700" b="1" spc="-74" kern="0" dirty="0">
                <a:solidFill>
                  <a:srgbClr val="F95F88"/>
                </a:solidFill>
                <a:latin typeface="Petrona" pitchFamily="34" charset="0"/>
                <a:ea typeface="Petrona" pitchFamily="34" charset="-122"/>
                <a:cs typeface="Petrona" pitchFamily="34" charset="-120"/>
              </a:rPr>
              <a:t>Öz Farkındalık Geliştirme Teknikleri</a:t>
            </a:r>
            <a:endParaRPr lang="en-US" sz="3700" dirty="0"/>
          </a:p>
        </p:txBody>
      </p:sp>
      <p:sp>
        <p:nvSpPr>
          <p:cNvPr id="4" name="Text 1"/>
          <p:cNvSpPr/>
          <p:nvPr/>
        </p:nvSpPr>
        <p:spPr>
          <a:xfrm>
            <a:off x="601980" y="1323380"/>
            <a:ext cx="7940040" cy="550545"/>
          </a:xfrm>
          <a:prstGeom prst="rect">
            <a:avLst/>
          </a:prstGeom>
          <a:noFill/>
          <a:ln/>
        </p:spPr>
        <p:txBody>
          <a:bodyPr wrap="square" lIns="0" tIns="0" rIns="0" bIns="0" rtlCol="0" anchor="t"/>
          <a:lstStyle/>
          <a:p>
            <a:pPr indent="0" marL="0">
              <a:lnSpc>
                <a:spcPts val="2150"/>
              </a:lnSpc>
              <a:buNone/>
            </a:pPr>
            <a:r>
              <a:rPr lang="en-US" sz="1350" spc="-27" kern="0" dirty="0">
                <a:solidFill>
                  <a:srgbClr val="272525"/>
                </a:solidFill>
                <a:latin typeface="Inter" pitchFamily="34" charset="0"/>
                <a:ea typeface="Inter" pitchFamily="34" charset="-122"/>
                <a:cs typeface="Inter" pitchFamily="34" charset="-120"/>
              </a:rPr>
              <a:t>Öz farkındalık, bir beceri gibi geliştirilebilir. Farkındalık meditasyonu, günlük tutma, öz yansıma ve duygusal zeka gibi teknikler, öz farkındalığı artırmada etkili olabilir.</a:t>
            </a:r>
            <a:endParaRPr lang="en-US" sz="1350" dirty="0"/>
          </a:p>
        </p:txBody>
      </p:sp>
      <p:sp>
        <p:nvSpPr>
          <p:cNvPr id="5" name="Shape 2"/>
          <p:cNvSpPr/>
          <p:nvPr/>
        </p:nvSpPr>
        <p:spPr>
          <a:xfrm>
            <a:off x="848439" y="2067401"/>
            <a:ext cx="22860" cy="5687854"/>
          </a:xfrm>
          <a:prstGeom prst="roundRect">
            <a:avLst>
              <a:gd name="adj" fmla="val 316006"/>
            </a:avLst>
          </a:prstGeom>
          <a:solidFill>
            <a:srgbClr val="C6BDDA"/>
          </a:solidFill>
          <a:ln/>
        </p:spPr>
      </p:sp>
      <p:sp>
        <p:nvSpPr>
          <p:cNvPr id="6" name="Shape 3"/>
          <p:cNvSpPr/>
          <p:nvPr/>
        </p:nvSpPr>
        <p:spPr>
          <a:xfrm>
            <a:off x="1030486" y="2442924"/>
            <a:ext cx="601980" cy="22860"/>
          </a:xfrm>
          <a:prstGeom prst="roundRect">
            <a:avLst>
              <a:gd name="adj" fmla="val 316006"/>
            </a:avLst>
          </a:prstGeom>
          <a:solidFill>
            <a:srgbClr val="C6BDDA"/>
          </a:solidFill>
          <a:ln/>
        </p:spPr>
      </p:sp>
      <p:sp>
        <p:nvSpPr>
          <p:cNvPr id="7" name="Shape 4"/>
          <p:cNvSpPr/>
          <p:nvPr/>
        </p:nvSpPr>
        <p:spPr>
          <a:xfrm>
            <a:off x="666393" y="2260878"/>
            <a:ext cx="386953" cy="386953"/>
          </a:xfrm>
          <a:prstGeom prst="roundRect">
            <a:avLst>
              <a:gd name="adj" fmla="val 18669"/>
            </a:avLst>
          </a:prstGeom>
          <a:solidFill>
            <a:srgbClr val="E0D7F4"/>
          </a:solidFill>
          <a:ln w="7620">
            <a:solidFill>
              <a:srgbClr val="C6BDDA"/>
            </a:solidFill>
            <a:prstDash val="solid"/>
          </a:ln>
        </p:spPr>
      </p:sp>
      <p:sp>
        <p:nvSpPr>
          <p:cNvPr id="8" name="Text 5"/>
          <p:cNvSpPr/>
          <p:nvPr/>
        </p:nvSpPr>
        <p:spPr>
          <a:xfrm>
            <a:off x="801886" y="2312432"/>
            <a:ext cx="115848" cy="283845"/>
          </a:xfrm>
          <a:prstGeom prst="rect">
            <a:avLst/>
          </a:prstGeom>
          <a:noFill/>
          <a:ln/>
        </p:spPr>
        <p:txBody>
          <a:bodyPr wrap="none" lIns="0" tIns="0" rIns="0" bIns="0" rtlCol="0" anchor="t"/>
          <a:lstStyle/>
          <a:p>
            <a:pPr algn="ctr" indent="0" marL="0">
              <a:lnSpc>
                <a:spcPts val="2200"/>
              </a:lnSpc>
              <a:buNone/>
            </a:pPr>
            <a:r>
              <a:rPr lang="en-US" sz="2200" b="1" spc="-45" kern="0" dirty="0">
                <a:solidFill>
                  <a:srgbClr val="272525"/>
                </a:solidFill>
                <a:latin typeface="Petrona" pitchFamily="34" charset="0"/>
                <a:ea typeface="Petrona" pitchFamily="34" charset="-122"/>
                <a:cs typeface="Petrona" pitchFamily="34" charset="-120"/>
              </a:rPr>
              <a:t>1</a:t>
            </a:r>
            <a:endParaRPr lang="en-US" sz="2200" dirty="0"/>
          </a:p>
        </p:txBody>
      </p:sp>
      <p:sp>
        <p:nvSpPr>
          <p:cNvPr id="9" name="Text 6"/>
          <p:cNvSpPr/>
          <p:nvPr/>
        </p:nvSpPr>
        <p:spPr>
          <a:xfrm>
            <a:off x="1805821" y="2239328"/>
            <a:ext cx="2632353" cy="295513"/>
          </a:xfrm>
          <a:prstGeom prst="rect">
            <a:avLst/>
          </a:prstGeom>
          <a:noFill/>
          <a:ln/>
        </p:spPr>
        <p:txBody>
          <a:bodyPr wrap="none" lIns="0" tIns="0" rIns="0" bIns="0" rtlCol="0" anchor="t"/>
          <a:lstStyle/>
          <a:p>
            <a:pPr algn="l" indent="0" marL="0">
              <a:lnSpc>
                <a:spcPts val="2300"/>
              </a:lnSpc>
              <a:buNone/>
            </a:pPr>
            <a:r>
              <a:rPr lang="en-US" sz="1850" b="1" spc="-37" kern="0" dirty="0">
                <a:solidFill>
                  <a:srgbClr val="272525"/>
                </a:solidFill>
                <a:latin typeface="Petrona" pitchFamily="34" charset="0"/>
                <a:ea typeface="Petrona" pitchFamily="34" charset="-122"/>
                <a:cs typeface="Petrona" pitchFamily="34" charset="-120"/>
              </a:rPr>
              <a:t>Farkındalık Meditasyonu</a:t>
            </a:r>
            <a:endParaRPr lang="en-US" sz="1850" dirty="0"/>
          </a:p>
        </p:txBody>
      </p:sp>
      <p:sp>
        <p:nvSpPr>
          <p:cNvPr id="10" name="Text 7"/>
          <p:cNvSpPr/>
          <p:nvPr/>
        </p:nvSpPr>
        <p:spPr>
          <a:xfrm>
            <a:off x="1805821" y="2637949"/>
            <a:ext cx="6736199" cy="550545"/>
          </a:xfrm>
          <a:prstGeom prst="rect">
            <a:avLst/>
          </a:prstGeom>
          <a:noFill/>
          <a:ln/>
        </p:spPr>
        <p:txBody>
          <a:bodyPr wrap="square" lIns="0" tIns="0" rIns="0" bIns="0" rtlCol="0" anchor="t"/>
          <a:lstStyle/>
          <a:p>
            <a:pPr algn="l" indent="0" marL="0">
              <a:lnSpc>
                <a:spcPts val="2150"/>
              </a:lnSpc>
              <a:buNone/>
            </a:pPr>
            <a:r>
              <a:rPr lang="en-US" sz="1350" spc="-27" kern="0" dirty="0">
                <a:solidFill>
                  <a:srgbClr val="272525"/>
                </a:solidFill>
                <a:latin typeface="Inter" pitchFamily="34" charset="0"/>
                <a:ea typeface="Inter" pitchFamily="34" charset="-122"/>
                <a:cs typeface="Inter" pitchFamily="34" charset="-120"/>
              </a:rPr>
              <a:t>Anın farkında olarak nefesimize odaklanmak, düşüncelerimizi ve duygularımızı gözlemlemektir.</a:t>
            </a:r>
            <a:endParaRPr lang="en-US" sz="1350" dirty="0"/>
          </a:p>
        </p:txBody>
      </p:sp>
      <p:sp>
        <p:nvSpPr>
          <p:cNvPr id="11" name="Shape 8"/>
          <p:cNvSpPr/>
          <p:nvPr/>
        </p:nvSpPr>
        <p:spPr>
          <a:xfrm>
            <a:off x="1030486" y="3907869"/>
            <a:ext cx="601980" cy="22860"/>
          </a:xfrm>
          <a:prstGeom prst="roundRect">
            <a:avLst>
              <a:gd name="adj" fmla="val 316006"/>
            </a:avLst>
          </a:prstGeom>
          <a:solidFill>
            <a:srgbClr val="C6BDDA"/>
          </a:solidFill>
          <a:ln/>
        </p:spPr>
      </p:sp>
      <p:sp>
        <p:nvSpPr>
          <p:cNvPr id="12" name="Shape 9"/>
          <p:cNvSpPr/>
          <p:nvPr/>
        </p:nvSpPr>
        <p:spPr>
          <a:xfrm>
            <a:off x="666393" y="3725823"/>
            <a:ext cx="386953" cy="386953"/>
          </a:xfrm>
          <a:prstGeom prst="roundRect">
            <a:avLst>
              <a:gd name="adj" fmla="val 18669"/>
            </a:avLst>
          </a:prstGeom>
          <a:solidFill>
            <a:srgbClr val="E0D7F4"/>
          </a:solidFill>
          <a:ln w="7620">
            <a:solidFill>
              <a:srgbClr val="C6BDDA"/>
            </a:solidFill>
            <a:prstDash val="solid"/>
          </a:ln>
        </p:spPr>
      </p:sp>
      <p:sp>
        <p:nvSpPr>
          <p:cNvPr id="13" name="Text 10"/>
          <p:cNvSpPr/>
          <p:nvPr/>
        </p:nvSpPr>
        <p:spPr>
          <a:xfrm>
            <a:off x="782241" y="3777377"/>
            <a:ext cx="155258" cy="283845"/>
          </a:xfrm>
          <a:prstGeom prst="rect">
            <a:avLst/>
          </a:prstGeom>
          <a:noFill/>
          <a:ln/>
        </p:spPr>
        <p:txBody>
          <a:bodyPr wrap="none" lIns="0" tIns="0" rIns="0" bIns="0" rtlCol="0" anchor="t"/>
          <a:lstStyle/>
          <a:p>
            <a:pPr algn="ctr" indent="0" marL="0">
              <a:lnSpc>
                <a:spcPts val="2200"/>
              </a:lnSpc>
              <a:buNone/>
            </a:pPr>
            <a:r>
              <a:rPr lang="en-US" sz="2200" b="1" spc="-45" kern="0" dirty="0">
                <a:solidFill>
                  <a:srgbClr val="272525"/>
                </a:solidFill>
                <a:latin typeface="Petrona" pitchFamily="34" charset="0"/>
                <a:ea typeface="Petrona" pitchFamily="34" charset="-122"/>
                <a:cs typeface="Petrona" pitchFamily="34" charset="-120"/>
              </a:rPr>
              <a:t>2</a:t>
            </a:r>
            <a:endParaRPr lang="en-US" sz="2200" dirty="0"/>
          </a:p>
        </p:txBody>
      </p:sp>
      <p:sp>
        <p:nvSpPr>
          <p:cNvPr id="14" name="Text 11"/>
          <p:cNvSpPr/>
          <p:nvPr/>
        </p:nvSpPr>
        <p:spPr>
          <a:xfrm>
            <a:off x="1805821" y="3704273"/>
            <a:ext cx="2364938" cy="295513"/>
          </a:xfrm>
          <a:prstGeom prst="rect">
            <a:avLst/>
          </a:prstGeom>
          <a:noFill/>
          <a:ln/>
        </p:spPr>
        <p:txBody>
          <a:bodyPr wrap="none" lIns="0" tIns="0" rIns="0" bIns="0" rtlCol="0" anchor="t"/>
          <a:lstStyle/>
          <a:p>
            <a:pPr algn="l" indent="0" marL="0">
              <a:lnSpc>
                <a:spcPts val="2300"/>
              </a:lnSpc>
              <a:buNone/>
            </a:pPr>
            <a:r>
              <a:rPr lang="en-US" sz="1850" b="1" spc="-37" kern="0" dirty="0">
                <a:solidFill>
                  <a:srgbClr val="272525"/>
                </a:solidFill>
                <a:latin typeface="Petrona" pitchFamily="34" charset="0"/>
                <a:ea typeface="Petrona" pitchFamily="34" charset="-122"/>
                <a:cs typeface="Petrona" pitchFamily="34" charset="-120"/>
              </a:rPr>
              <a:t>Günlük Tutma</a:t>
            </a:r>
            <a:endParaRPr lang="en-US" sz="1850" dirty="0"/>
          </a:p>
        </p:txBody>
      </p:sp>
      <p:sp>
        <p:nvSpPr>
          <p:cNvPr id="15" name="Text 12"/>
          <p:cNvSpPr/>
          <p:nvPr/>
        </p:nvSpPr>
        <p:spPr>
          <a:xfrm>
            <a:off x="1805821" y="4102894"/>
            <a:ext cx="6736199" cy="550545"/>
          </a:xfrm>
          <a:prstGeom prst="rect">
            <a:avLst/>
          </a:prstGeom>
          <a:noFill/>
          <a:ln/>
        </p:spPr>
        <p:txBody>
          <a:bodyPr wrap="square" lIns="0" tIns="0" rIns="0" bIns="0" rtlCol="0" anchor="t"/>
          <a:lstStyle/>
          <a:p>
            <a:pPr algn="l" indent="0" marL="0">
              <a:lnSpc>
                <a:spcPts val="2150"/>
              </a:lnSpc>
              <a:buNone/>
            </a:pPr>
            <a:r>
              <a:rPr lang="en-US" sz="1350" spc="-27" kern="0" dirty="0">
                <a:solidFill>
                  <a:srgbClr val="272525"/>
                </a:solidFill>
                <a:latin typeface="Inter" pitchFamily="34" charset="0"/>
                <a:ea typeface="Inter" pitchFamily="34" charset="-122"/>
                <a:cs typeface="Inter" pitchFamily="34" charset="-120"/>
              </a:rPr>
              <a:t>Duygularımızı, düşüncelerimizi ve deneyimlerimizi kaydetmek, kendimizi daha iyi anlamamıza yardımcı olur.</a:t>
            </a:r>
            <a:endParaRPr lang="en-US" sz="1350" dirty="0"/>
          </a:p>
        </p:txBody>
      </p:sp>
      <p:sp>
        <p:nvSpPr>
          <p:cNvPr id="16" name="Shape 13"/>
          <p:cNvSpPr/>
          <p:nvPr/>
        </p:nvSpPr>
        <p:spPr>
          <a:xfrm>
            <a:off x="1030486" y="5372814"/>
            <a:ext cx="601980" cy="22860"/>
          </a:xfrm>
          <a:prstGeom prst="roundRect">
            <a:avLst>
              <a:gd name="adj" fmla="val 316006"/>
            </a:avLst>
          </a:prstGeom>
          <a:solidFill>
            <a:srgbClr val="C6BDDA"/>
          </a:solidFill>
          <a:ln/>
        </p:spPr>
      </p:sp>
      <p:sp>
        <p:nvSpPr>
          <p:cNvPr id="17" name="Shape 14"/>
          <p:cNvSpPr/>
          <p:nvPr/>
        </p:nvSpPr>
        <p:spPr>
          <a:xfrm>
            <a:off x="666393" y="5190768"/>
            <a:ext cx="386953" cy="386953"/>
          </a:xfrm>
          <a:prstGeom prst="roundRect">
            <a:avLst>
              <a:gd name="adj" fmla="val 18669"/>
            </a:avLst>
          </a:prstGeom>
          <a:solidFill>
            <a:srgbClr val="E0D7F4"/>
          </a:solidFill>
          <a:ln w="7620">
            <a:solidFill>
              <a:srgbClr val="C6BDDA"/>
            </a:solidFill>
            <a:prstDash val="solid"/>
          </a:ln>
        </p:spPr>
      </p:sp>
      <p:sp>
        <p:nvSpPr>
          <p:cNvPr id="18" name="Text 15"/>
          <p:cNvSpPr/>
          <p:nvPr/>
        </p:nvSpPr>
        <p:spPr>
          <a:xfrm>
            <a:off x="782360" y="5242322"/>
            <a:ext cx="155019" cy="283845"/>
          </a:xfrm>
          <a:prstGeom prst="rect">
            <a:avLst/>
          </a:prstGeom>
          <a:noFill/>
          <a:ln/>
        </p:spPr>
        <p:txBody>
          <a:bodyPr wrap="none" lIns="0" tIns="0" rIns="0" bIns="0" rtlCol="0" anchor="t"/>
          <a:lstStyle/>
          <a:p>
            <a:pPr algn="ctr" indent="0" marL="0">
              <a:lnSpc>
                <a:spcPts val="2200"/>
              </a:lnSpc>
              <a:buNone/>
            </a:pPr>
            <a:r>
              <a:rPr lang="en-US" sz="2200" b="1" spc="-45" kern="0" dirty="0">
                <a:solidFill>
                  <a:srgbClr val="272525"/>
                </a:solidFill>
                <a:latin typeface="Petrona" pitchFamily="34" charset="0"/>
                <a:ea typeface="Petrona" pitchFamily="34" charset="-122"/>
                <a:cs typeface="Petrona" pitchFamily="34" charset="-120"/>
              </a:rPr>
              <a:t>3</a:t>
            </a:r>
            <a:endParaRPr lang="en-US" sz="2200" dirty="0"/>
          </a:p>
        </p:txBody>
      </p:sp>
      <p:sp>
        <p:nvSpPr>
          <p:cNvPr id="19" name="Text 16"/>
          <p:cNvSpPr/>
          <p:nvPr/>
        </p:nvSpPr>
        <p:spPr>
          <a:xfrm>
            <a:off x="1805821" y="5169218"/>
            <a:ext cx="2364938" cy="295513"/>
          </a:xfrm>
          <a:prstGeom prst="rect">
            <a:avLst/>
          </a:prstGeom>
          <a:noFill/>
          <a:ln/>
        </p:spPr>
        <p:txBody>
          <a:bodyPr wrap="none" lIns="0" tIns="0" rIns="0" bIns="0" rtlCol="0" anchor="t"/>
          <a:lstStyle/>
          <a:p>
            <a:pPr algn="l" indent="0" marL="0">
              <a:lnSpc>
                <a:spcPts val="2300"/>
              </a:lnSpc>
              <a:buNone/>
            </a:pPr>
            <a:r>
              <a:rPr lang="en-US" sz="1850" b="1" spc="-37" kern="0" dirty="0">
                <a:solidFill>
                  <a:srgbClr val="272525"/>
                </a:solidFill>
                <a:latin typeface="Petrona" pitchFamily="34" charset="0"/>
                <a:ea typeface="Petrona" pitchFamily="34" charset="-122"/>
                <a:cs typeface="Petrona" pitchFamily="34" charset="-120"/>
              </a:rPr>
              <a:t>Öz Yansıma</a:t>
            </a:r>
            <a:endParaRPr lang="en-US" sz="1850" dirty="0"/>
          </a:p>
        </p:txBody>
      </p:sp>
      <p:sp>
        <p:nvSpPr>
          <p:cNvPr id="20" name="Text 17"/>
          <p:cNvSpPr/>
          <p:nvPr/>
        </p:nvSpPr>
        <p:spPr>
          <a:xfrm>
            <a:off x="1805821" y="5567839"/>
            <a:ext cx="6736199" cy="550545"/>
          </a:xfrm>
          <a:prstGeom prst="rect">
            <a:avLst/>
          </a:prstGeom>
          <a:noFill/>
          <a:ln/>
        </p:spPr>
        <p:txBody>
          <a:bodyPr wrap="square" lIns="0" tIns="0" rIns="0" bIns="0" rtlCol="0" anchor="t"/>
          <a:lstStyle/>
          <a:p>
            <a:pPr algn="l" indent="0" marL="0">
              <a:lnSpc>
                <a:spcPts val="2150"/>
              </a:lnSpc>
              <a:buNone/>
            </a:pPr>
            <a:r>
              <a:rPr lang="en-US" sz="1350" spc="-27" kern="0" dirty="0">
                <a:solidFill>
                  <a:srgbClr val="272525"/>
                </a:solidFill>
                <a:latin typeface="Inter" pitchFamily="34" charset="0"/>
                <a:ea typeface="Inter" pitchFamily="34" charset="-122"/>
                <a:cs typeface="Inter" pitchFamily="34" charset="-120"/>
              </a:rPr>
              <a:t>Kendi davranışlarımızı, kararlarımızı ve motivasyonlarımızı sorgulamak, kendimizi daha iyi tanımamıza olanak tanır.</a:t>
            </a:r>
            <a:endParaRPr lang="en-US" sz="1350" dirty="0"/>
          </a:p>
        </p:txBody>
      </p:sp>
      <p:sp>
        <p:nvSpPr>
          <p:cNvPr id="21" name="Shape 18"/>
          <p:cNvSpPr/>
          <p:nvPr/>
        </p:nvSpPr>
        <p:spPr>
          <a:xfrm>
            <a:off x="1030486" y="6837759"/>
            <a:ext cx="601980" cy="22860"/>
          </a:xfrm>
          <a:prstGeom prst="roundRect">
            <a:avLst>
              <a:gd name="adj" fmla="val 316006"/>
            </a:avLst>
          </a:prstGeom>
          <a:solidFill>
            <a:srgbClr val="C6BDDA"/>
          </a:solidFill>
          <a:ln/>
        </p:spPr>
      </p:sp>
      <p:sp>
        <p:nvSpPr>
          <p:cNvPr id="22" name="Shape 19"/>
          <p:cNvSpPr/>
          <p:nvPr/>
        </p:nvSpPr>
        <p:spPr>
          <a:xfrm>
            <a:off x="666393" y="6655713"/>
            <a:ext cx="386953" cy="386953"/>
          </a:xfrm>
          <a:prstGeom prst="roundRect">
            <a:avLst>
              <a:gd name="adj" fmla="val 18669"/>
            </a:avLst>
          </a:prstGeom>
          <a:solidFill>
            <a:srgbClr val="E0D7F4"/>
          </a:solidFill>
          <a:ln w="7620">
            <a:solidFill>
              <a:srgbClr val="C6BDDA"/>
            </a:solidFill>
            <a:prstDash val="solid"/>
          </a:ln>
        </p:spPr>
      </p:sp>
      <p:sp>
        <p:nvSpPr>
          <p:cNvPr id="23" name="Text 20"/>
          <p:cNvSpPr/>
          <p:nvPr/>
        </p:nvSpPr>
        <p:spPr>
          <a:xfrm>
            <a:off x="786170" y="6707267"/>
            <a:ext cx="147280" cy="283845"/>
          </a:xfrm>
          <a:prstGeom prst="rect">
            <a:avLst/>
          </a:prstGeom>
          <a:noFill/>
          <a:ln/>
        </p:spPr>
        <p:txBody>
          <a:bodyPr wrap="none" lIns="0" tIns="0" rIns="0" bIns="0" rtlCol="0" anchor="t"/>
          <a:lstStyle/>
          <a:p>
            <a:pPr algn="ctr" indent="0" marL="0">
              <a:lnSpc>
                <a:spcPts val="2200"/>
              </a:lnSpc>
              <a:buNone/>
            </a:pPr>
            <a:r>
              <a:rPr lang="en-US" sz="2200" b="1" spc="-45" kern="0" dirty="0">
                <a:solidFill>
                  <a:srgbClr val="272525"/>
                </a:solidFill>
                <a:latin typeface="Petrona" pitchFamily="34" charset="0"/>
                <a:ea typeface="Petrona" pitchFamily="34" charset="-122"/>
                <a:cs typeface="Petrona" pitchFamily="34" charset="-120"/>
              </a:rPr>
              <a:t>4</a:t>
            </a:r>
            <a:endParaRPr lang="en-US" sz="2200" dirty="0"/>
          </a:p>
        </p:txBody>
      </p:sp>
      <p:sp>
        <p:nvSpPr>
          <p:cNvPr id="24" name="Text 21"/>
          <p:cNvSpPr/>
          <p:nvPr/>
        </p:nvSpPr>
        <p:spPr>
          <a:xfrm>
            <a:off x="1805821" y="6634162"/>
            <a:ext cx="2364938" cy="295513"/>
          </a:xfrm>
          <a:prstGeom prst="rect">
            <a:avLst/>
          </a:prstGeom>
          <a:noFill/>
          <a:ln/>
        </p:spPr>
        <p:txBody>
          <a:bodyPr wrap="none" lIns="0" tIns="0" rIns="0" bIns="0" rtlCol="0" anchor="t"/>
          <a:lstStyle/>
          <a:p>
            <a:pPr algn="l" indent="0" marL="0">
              <a:lnSpc>
                <a:spcPts val="2300"/>
              </a:lnSpc>
              <a:buNone/>
            </a:pPr>
            <a:r>
              <a:rPr lang="en-US" sz="1850" b="1" spc="-37" kern="0" dirty="0">
                <a:solidFill>
                  <a:srgbClr val="272525"/>
                </a:solidFill>
                <a:latin typeface="Petrona" pitchFamily="34" charset="0"/>
                <a:ea typeface="Petrona" pitchFamily="34" charset="-122"/>
                <a:cs typeface="Petrona" pitchFamily="34" charset="-120"/>
              </a:rPr>
              <a:t>Duygusal Zeka</a:t>
            </a:r>
            <a:endParaRPr lang="en-US" sz="1850" dirty="0"/>
          </a:p>
        </p:txBody>
      </p:sp>
      <p:sp>
        <p:nvSpPr>
          <p:cNvPr id="25" name="Text 22"/>
          <p:cNvSpPr/>
          <p:nvPr/>
        </p:nvSpPr>
        <p:spPr>
          <a:xfrm>
            <a:off x="1805821" y="7032784"/>
            <a:ext cx="6736199" cy="550545"/>
          </a:xfrm>
          <a:prstGeom prst="rect">
            <a:avLst/>
          </a:prstGeom>
          <a:noFill/>
          <a:ln/>
        </p:spPr>
        <p:txBody>
          <a:bodyPr wrap="square" lIns="0" tIns="0" rIns="0" bIns="0" rtlCol="0" anchor="t"/>
          <a:lstStyle/>
          <a:p>
            <a:pPr algn="l" indent="0" marL="0">
              <a:lnSpc>
                <a:spcPts val="2150"/>
              </a:lnSpc>
              <a:buNone/>
            </a:pPr>
            <a:r>
              <a:rPr lang="en-US" sz="1350" spc="-27" kern="0" dirty="0">
                <a:solidFill>
                  <a:srgbClr val="272525"/>
                </a:solidFill>
                <a:latin typeface="Inter" pitchFamily="34" charset="0"/>
                <a:ea typeface="Inter" pitchFamily="34" charset="-122"/>
                <a:cs typeface="Inter" pitchFamily="34" charset="-120"/>
              </a:rPr>
              <a:t>Kendi duygularımızı ve başkalarının duygularını anlamak ve yönetmek, daha sağlıklı ilişkiler kurmamıza yardımcı olur.</a:t>
            </a:r>
            <a:endParaRPr lang="en-US"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03513" y="1010841"/>
            <a:ext cx="7456051" cy="704374"/>
          </a:xfrm>
          <a:prstGeom prst="rect">
            <a:avLst/>
          </a:prstGeom>
          <a:noFill/>
          <a:ln/>
        </p:spPr>
        <p:txBody>
          <a:bodyPr wrap="none" lIns="0" tIns="0" rIns="0" bIns="0" rtlCol="0" anchor="t"/>
          <a:lstStyle/>
          <a:p>
            <a:pPr indent="0" marL="0">
              <a:lnSpc>
                <a:spcPts val="5500"/>
              </a:lnSpc>
              <a:buNone/>
            </a:pPr>
            <a:r>
              <a:rPr lang="en-US" sz="4400" b="1" spc="-89" kern="0" dirty="0">
                <a:solidFill>
                  <a:srgbClr val="F95F88"/>
                </a:solidFill>
                <a:latin typeface="Petrona" pitchFamily="34" charset="0"/>
                <a:ea typeface="Petrona" pitchFamily="34" charset="-122"/>
                <a:cs typeface="Petrona" pitchFamily="34" charset="-120"/>
              </a:rPr>
              <a:t>Duyguları Tanıma ve Yönetme</a:t>
            </a:r>
            <a:endParaRPr lang="en-US" sz="4400" dirty="0"/>
          </a:p>
        </p:txBody>
      </p:sp>
      <p:sp>
        <p:nvSpPr>
          <p:cNvPr id="4" name="Text 1"/>
          <p:cNvSpPr/>
          <p:nvPr/>
        </p:nvSpPr>
        <p:spPr>
          <a:xfrm>
            <a:off x="6203513" y="2022515"/>
            <a:ext cx="7709773" cy="655558"/>
          </a:xfrm>
          <a:prstGeom prst="rect">
            <a:avLst/>
          </a:prstGeom>
          <a:noFill/>
          <a:ln/>
        </p:spPr>
        <p:txBody>
          <a:bodyPr wrap="square" lIns="0" tIns="0" rIns="0" bIns="0" rtlCol="0" anchor="t"/>
          <a:lstStyle/>
          <a:p>
            <a:pPr indent="0" marL="0">
              <a:lnSpc>
                <a:spcPts val="2550"/>
              </a:lnSpc>
              <a:buNone/>
            </a:pPr>
            <a:r>
              <a:rPr lang="en-US" sz="1600" spc="-32" kern="0" dirty="0">
                <a:solidFill>
                  <a:srgbClr val="272525"/>
                </a:solidFill>
                <a:latin typeface="Inter" pitchFamily="34" charset="0"/>
                <a:ea typeface="Inter" pitchFamily="34" charset="-122"/>
                <a:cs typeface="Inter" pitchFamily="34" charset="-120"/>
              </a:rPr>
              <a:t>Duygularımız, yaşam deneyimlerimize tepkilerimizdir. Kendi duygularımızı tanımak ve kabul etmek, onları sağlıklı bir şekilde yönetmemize yardımcı olur.</a:t>
            </a:r>
            <a:endParaRPr lang="en-US" sz="1600" dirty="0"/>
          </a:p>
        </p:txBody>
      </p:sp>
      <p:pic>
        <p:nvPicPr>
          <p:cNvPr id="5" name="Image 1" descr="preencoded.png">    </p:cNvPr>
          <p:cNvPicPr>
            <a:picLocks noChangeAspect="1"/>
          </p:cNvPicPr>
          <p:nvPr/>
        </p:nvPicPr>
        <p:blipFill>
          <a:blip r:embed="rId2"/>
          <a:stretch>
            <a:fillRect/>
          </a:stretch>
        </p:blipFill>
        <p:spPr>
          <a:xfrm>
            <a:off x="6203513" y="2908578"/>
            <a:ext cx="512207" cy="512207"/>
          </a:xfrm>
          <a:prstGeom prst="rect">
            <a:avLst/>
          </a:prstGeom>
        </p:spPr>
      </p:pic>
      <p:sp>
        <p:nvSpPr>
          <p:cNvPr id="6" name="Text 2"/>
          <p:cNvSpPr/>
          <p:nvPr/>
        </p:nvSpPr>
        <p:spPr>
          <a:xfrm>
            <a:off x="6203513" y="3625691"/>
            <a:ext cx="2817614" cy="352187"/>
          </a:xfrm>
          <a:prstGeom prst="rect">
            <a:avLst/>
          </a:prstGeom>
          <a:noFill/>
          <a:ln/>
        </p:spPr>
        <p:txBody>
          <a:bodyPr wrap="none" lIns="0" tIns="0" rIns="0" bIns="0" rtlCol="0" anchor="t"/>
          <a:lstStyle/>
          <a:p>
            <a:pPr algn="l" indent="0" marL="0">
              <a:lnSpc>
                <a:spcPts val="2750"/>
              </a:lnSpc>
              <a:buNone/>
            </a:pPr>
            <a:r>
              <a:rPr lang="en-US" sz="2200" b="1" spc="-44" kern="0" dirty="0">
                <a:solidFill>
                  <a:srgbClr val="272525"/>
                </a:solidFill>
                <a:latin typeface="Petrona" pitchFamily="34" charset="0"/>
                <a:ea typeface="Petrona" pitchFamily="34" charset="-122"/>
                <a:cs typeface="Petrona" pitchFamily="34" charset="-120"/>
              </a:rPr>
              <a:t>Üzüntü</a:t>
            </a:r>
            <a:endParaRPr lang="en-US" sz="2200" dirty="0"/>
          </a:p>
        </p:txBody>
      </p:sp>
      <p:sp>
        <p:nvSpPr>
          <p:cNvPr id="7" name="Text 3"/>
          <p:cNvSpPr/>
          <p:nvPr/>
        </p:nvSpPr>
        <p:spPr>
          <a:xfrm>
            <a:off x="6203513" y="4100751"/>
            <a:ext cx="3701177" cy="655558"/>
          </a:xfrm>
          <a:prstGeom prst="rect">
            <a:avLst/>
          </a:prstGeom>
          <a:noFill/>
          <a:ln/>
        </p:spPr>
        <p:txBody>
          <a:bodyPr wrap="square" lIns="0" tIns="0" rIns="0" bIns="0" rtlCol="0" anchor="t"/>
          <a:lstStyle/>
          <a:p>
            <a:pPr algn="l" indent="0" marL="0">
              <a:lnSpc>
                <a:spcPts val="2550"/>
              </a:lnSpc>
              <a:buNone/>
            </a:pPr>
            <a:r>
              <a:rPr lang="en-US" sz="1600" spc="-32" kern="0" dirty="0">
                <a:solidFill>
                  <a:srgbClr val="272525"/>
                </a:solidFill>
                <a:latin typeface="Inter" pitchFamily="34" charset="0"/>
                <a:ea typeface="Inter" pitchFamily="34" charset="-122"/>
                <a:cs typeface="Inter" pitchFamily="34" charset="-120"/>
              </a:rPr>
              <a:t>Kayıp, hayal kırıklığı veya başarısızlık gibi durumlarda ortaya çıkar.</a:t>
            </a:r>
            <a:endParaRPr lang="en-US" sz="1600" dirty="0"/>
          </a:p>
        </p:txBody>
      </p:sp>
      <p:pic>
        <p:nvPicPr>
          <p:cNvPr id="8" name="Image 2" descr="preencoded.png">    </p:cNvPr>
          <p:cNvPicPr>
            <a:picLocks noChangeAspect="1"/>
          </p:cNvPicPr>
          <p:nvPr/>
        </p:nvPicPr>
        <p:blipFill>
          <a:blip r:embed="rId3"/>
          <a:stretch>
            <a:fillRect/>
          </a:stretch>
        </p:blipFill>
        <p:spPr>
          <a:xfrm>
            <a:off x="10211991" y="2908578"/>
            <a:ext cx="512207" cy="512207"/>
          </a:xfrm>
          <a:prstGeom prst="rect">
            <a:avLst/>
          </a:prstGeom>
        </p:spPr>
      </p:pic>
      <p:sp>
        <p:nvSpPr>
          <p:cNvPr id="9" name="Text 4"/>
          <p:cNvSpPr/>
          <p:nvPr/>
        </p:nvSpPr>
        <p:spPr>
          <a:xfrm>
            <a:off x="10211991" y="3625691"/>
            <a:ext cx="2817614" cy="352187"/>
          </a:xfrm>
          <a:prstGeom prst="rect">
            <a:avLst/>
          </a:prstGeom>
          <a:noFill/>
          <a:ln/>
        </p:spPr>
        <p:txBody>
          <a:bodyPr wrap="none" lIns="0" tIns="0" rIns="0" bIns="0" rtlCol="0" anchor="t"/>
          <a:lstStyle/>
          <a:p>
            <a:pPr algn="l" indent="0" marL="0">
              <a:lnSpc>
                <a:spcPts val="2750"/>
              </a:lnSpc>
              <a:buNone/>
            </a:pPr>
            <a:r>
              <a:rPr lang="en-US" sz="2200" b="1" spc="-44" kern="0" dirty="0">
                <a:solidFill>
                  <a:srgbClr val="272525"/>
                </a:solidFill>
                <a:latin typeface="Petrona" pitchFamily="34" charset="0"/>
                <a:ea typeface="Petrona" pitchFamily="34" charset="-122"/>
                <a:cs typeface="Petrona" pitchFamily="34" charset="-120"/>
              </a:rPr>
              <a:t>Kızgınlık</a:t>
            </a:r>
            <a:endParaRPr lang="en-US" sz="2200" dirty="0"/>
          </a:p>
        </p:txBody>
      </p:sp>
      <p:sp>
        <p:nvSpPr>
          <p:cNvPr id="10" name="Text 5"/>
          <p:cNvSpPr/>
          <p:nvPr/>
        </p:nvSpPr>
        <p:spPr>
          <a:xfrm>
            <a:off x="10211991" y="4100751"/>
            <a:ext cx="3701296" cy="655558"/>
          </a:xfrm>
          <a:prstGeom prst="rect">
            <a:avLst/>
          </a:prstGeom>
          <a:noFill/>
          <a:ln/>
        </p:spPr>
        <p:txBody>
          <a:bodyPr wrap="square" lIns="0" tIns="0" rIns="0" bIns="0" rtlCol="0" anchor="t"/>
          <a:lstStyle/>
          <a:p>
            <a:pPr algn="l" indent="0" marL="0">
              <a:lnSpc>
                <a:spcPts val="2550"/>
              </a:lnSpc>
              <a:buNone/>
            </a:pPr>
            <a:r>
              <a:rPr lang="en-US" sz="1600" spc="-32" kern="0" dirty="0">
                <a:solidFill>
                  <a:srgbClr val="272525"/>
                </a:solidFill>
                <a:latin typeface="Inter" pitchFamily="34" charset="0"/>
                <a:ea typeface="Inter" pitchFamily="34" charset="-122"/>
                <a:cs typeface="Inter" pitchFamily="34" charset="-120"/>
              </a:rPr>
              <a:t>Adaletsizlik, haksızlık veya tehdit altında hissettiğimizde ortaya çıkar.</a:t>
            </a:r>
            <a:endParaRPr lang="en-US" sz="1600" dirty="0"/>
          </a:p>
        </p:txBody>
      </p:sp>
      <p:pic>
        <p:nvPicPr>
          <p:cNvPr id="11" name="Image 3" descr="preencoded.png">    </p:cNvPr>
          <p:cNvPicPr>
            <a:picLocks noChangeAspect="1"/>
          </p:cNvPicPr>
          <p:nvPr/>
        </p:nvPicPr>
        <p:blipFill>
          <a:blip r:embed="rId4"/>
          <a:stretch>
            <a:fillRect/>
          </a:stretch>
        </p:blipFill>
        <p:spPr>
          <a:xfrm>
            <a:off x="6203513" y="5371028"/>
            <a:ext cx="512207" cy="512207"/>
          </a:xfrm>
          <a:prstGeom prst="rect">
            <a:avLst/>
          </a:prstGeom>
        </p:spPr>
      </p:pic>
      <p:sp>
        <p:nvSpPr>
          <p:cNvPr id="12" name="Text 6"/>
          <p:cNvSpPr/>
          <p:nvPr/>
        </p:nvSpPr>
        <p:spPr>
          <a:xfrm>
            <a:off x="6203513" y="6088142"/>
            <a:ext cx="2817614" cy="352187"/>
          </a:xfrm>
          <a:prstGeom prst="rect">
            <a:avLst/>
          </a:prstGeom>
          <a:noFill/>
          <a:ln/>
        </p:spPr>
        <p:txBody>
          <a:bodyPr wrap="none" lIns="0" tIns="0" rIns="0" bIns="0" rtlCol="0" anchor="t"/>
          <a:lstStyle/>
          <a:p>
            <a:pPr algn="l" indent="0" marL="0">
              <a:lnSpc>
                <a:spcPts val="2750"/>
              </a:lnSpc>
              <a:buNone/>
            </a:pPr>
            <a:r>
              <a:rPr lang="en-US" sz="2200" b="1" spc="-44" kern="0" dirty="0">
                <a:solidFill>
                  <a:srgbClr val="272525"/>
                </a:solidFill>
                <a:latin typeface="Petrona" pitchFamily="34" charset="0"/>
                <a:ea typeface="Petrona" pitchFamily="34" charset="-122"/>
                <a:cs typeface="Petrona" pitchFamily="34" charset="-120"/>
              </a:rPr>
              <a:t>Mutluluk</a:t>
            </a:r>
            <a:endParaRPr lang="en-US" sz="2200" dirty="0"/>
          </a:p>
        </p:txBody>
      </p:sp>
      <p:sp>
        <p:nvSpPr>
          <p:cNvPr id="13" name="Text 7"/>
          <p:cNvSpPr/>
          <p:nvPr/>
        </p:nvSpPr>
        <p:spPr>
          <a:xfrm>
            <a:off x="6203513" y="6563201"/>
            <a:ext cx="3701177" cy="655558"/>
          </a:xfrm>
          <a:prstGeom prst="rect">
            <a:avLst/>
          </a:prstGeom>
          <a:noFill/>
          <a:ln/>
        </p:spPr>
        <p:txBody>
          <a:bodyPr wrap="square" lIns="0" tIns="0" rIns="0" bIns="0" rtlCol="0" anchor="t"/>
          <a:lstStyle/>
          <a:p>
            <a:pPr algn="l" indent="0" marL="0">
              <a:lnSpc>
                <a:spcPts val="2550"/>
              </a:lnSpc>
              <a:buNone/>
            </a:pPr>
            <a:r>
              <a:rPr lang="en-US" sz="1600" spc="-32" kern="0" dirty="0">
                <a:solidFill>
                  <a:srgbClr val="272525"/>
                </a:solidFill>
                <a:latin typeface="Inter" pitchFamily="34" charset="0"/>
                <a:ea typeface="Inter" pitchFamily="34" charset="-122"/>
                <a:cs typeface="Inter" pitchFamily="34" charset="-120"/>
              </a:rPr>
              <a:t>Başarı, sevgi ve keyifli deneyimlerle ilişkilidir.</a:t>
            </a:r>
            <a:endParaRPr lang="en-US" sz="1600" dirty="0"/>
          </a:p>
        </p:txBody>
      </p:sp>
      <p:pic>
        <p:nvPicPr>
          <p:cNvPr id="14" name="Image 4" descr="preencoded.png">    </p:cNvPr>
          <p:cNvPicPr>
            <a:picLocks noChangeAspect="1"/>
          </p:cNvPicPr>
          <p:nvPr/>
        </p:nvPicPr>
        <p:blipFill>
          <a:blip r:embed="rId5"/>
          <a:stretch>
            <a:fillRect/>
          </a:stretch>
        </p:blipFill>
        <p:spPr>
          <a:xfrm>
            <a:off x="10211991" y="5371028"/>
            <a:ext cx="512207" cy="512207"/>
          </a:xfrm>
          <a:prstGeom prst="rect">
            <a:avLst/>
          </a:prstGeom>
        </p:spPr>
      </p:pic>
      <p:sp>
        <p:nvSpPr>
          <p:cNvPr id="15" name="Text 8"/>
          <p:cNvSpPr/>
          <p:nvPr/>
        </p:nvSpPr>
        <p:spPr>
          <a:xfrm>
            <a:off x="10211991" y="6088142"/>
            <a:ext cx="2817614" cy="352187"/>
          </a:xfrm>
          <a:prstGeom prst="rect">
            <a:avLst/>
          </a:prstGeom>
          <a:noFill/>
          <a:ln/>
        </p:spPr>
        <p:txBody>
          <a:bodyPr wrap="none" lIns="0" tIns="0" rIns="0" bIns="0" rtlCol="0" anchor="t"/>
          <a:lstStyle/>
          <a:p>
            <a:pPr algn="l" indent="0" marL="0">
              <a:lnSpc>
                <a:spcPts val="2750"/>
              </a:lnSpc>
              <a:buNone/>
            </a:pPr>
            <a:r>
              <a:rPr lang="en-US" sz="2200" b="1" spc="-44" kern="0" dirty="0">
                <a:solidFill>
                  <a:srgbClr val="272525"/>
                </a:solidFill>
                <a:latin typeface="Petrona" pitchFamily="34" charset="0"/>
                <a:ea typeface="Petrona" pitchFamily="34" charset="-122"/>
                <a:cs typeface="Petrona" pitchFamily="34" charset="-120"/>
              </a:rPr>
              <a:t>Korku</a:t>
            </a:r>
            <a:endParaRPr lang="en-US" sz="2200" dirty="0"/>
          </a:p>
        </p:txBody>
      </p:sp>
      <p:sp>
        <p:nvSpPr>
          <p:cNvPr id="16" name="Text 9"/>
          <p:cNvSpPr/>
          <p:nvPr/>
        </p:nvSpPr>
        <p:spPr>
          <a:xfrm>
            <a:off x="10211991" y="6563201"/>
            <a:ext cx="3701296" cy="655558"/>
          </a:xfrm>
          <a:prstGeom prst="rect">
            <a:avLst/>
          </a:prstGeom>
          <a:noFill/>
          <a:ln/>
        </p:spPr>
        <p:txBody>
          <a:bodyPr wrap="square" lIns="0" tIns="0" rIns="0" bIns="0" rtlCol="0" anchor="t"/>
          <a:lstStyle/>
          <a:p>
            <a:pPr algn="l" indent="0" marL="0">
              <a:lnSpc>
                <a:spcPts val="2550"/>
              </a:lnSpc>
              <a:buNone/>
            </a:pPr>
            <a:r>
              <a:rPr lang="en-US" sz="1600" spc="-32" kern="0" dirty="0">
                <a:solidFill>
                  <a:srgbClr val="272525"/>
                </a:solidFill>
                <a:latin typeface="Inter" pitchFamily="34" charset="0"/>
                <a:ea typeface="Inter" pitchFamily="34" charset="-122"/>
                <a:cs typeface="Inter" pitchFamily="34" charset="-120"/>
              </a:rPr>
              <a:t>Tehlike, belirsizlik veya tehdit altında hissettiğimizde ortaya çıkar.</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651165"/>
          </a:xfrm>
          <a:prstGeom prst="rect">
            <a:avLst/>
          </a:prstGeom>
        </p:spPr>
      </p:pic>
      <p:sp>
        <p:nvSpPr>
          <p:cNvPr id="3" name="Text 0"/>
          <p:cNvSpPr/>
          <p:nvPr/>
        </p:nvSpPr>
        <p:spPr>
          <a:xfrm>
            <a:off x="742236" y="3234333"/>
            <a:ext cx="9937790" cy="729020"/>
          </a:xfrm>
          <a:prstGeom prst="rect">
            <a:avLst/>
          </a:prstGeom>
          <a:noFill/>
          <a:ln/>
        </p:spPr>
        <p:txBody>
          <a:bodyPr wrap="none" lIns="0" tIns="0" rIns="0" bIns="0" rtlCol="0" anchor="t"/>
          <a:lstStyle/>
          <a:p>
            <a:pPr indent="0" marL="0">
              <a:lnSpc>
                <a:spcPts val="5700"/>
              </a:lnSpc>
              <a:buNone/>
            </a:pPr>
            <a:r>
              <a:rPr lang="en-US" sz="4550" b="1" spc="-92" kern="0" dirty="0">
                <a:solidFill>
                  <a:srgbClr val="F95F88"/>
                </a:solidFill>
                <a:latin typeface="Petrona" pitchFamily="34" charset="0"/>
                <a:ea typeface="Petrona" pitchFamily="34" charset="-122"/>
                <a:cs typeface="Petrona" pitchFamily="34" charset="-120"/>
              </a:rPr>
              <a:t>Güçlü ve Zayıf Yönlerin Farkında Olma</a:t>
            </a:r>
            <a:endParaRPr lang="en-US" sz="4550" dirty="0"/>
          </a:p>
        </p:txBody>
      </p:sp>
      <p:sp>
        <p:nvSpPr>
          <p:cNvPr id="4" name="Text 1"/>
          <p:cNvSpPr/>
          <p:nvPr/>
        </p:nvSpPr>
        <p:spPr>
          <a:xfrm>
            <a:off x="742236" y="4281488"/>
            <a:ext cx="13145929" cy="678418"/>
          </a:xfrm>
          <a:prstGeom prst="rect">
            <a:avLst/>
          </a:prstGeom>
          <a:noFill/>
          <a:ln/>
        </p:spPr>
        <p:txBody>
          <a:bodyPr wrap="square" lIns="0" tIns="0" rIns="0" bIns="0" rtlCol="0" anchor="t"/>
          <a:lstStyle/>
          <a:p>
            <a:pPr indent="0" marL="0">
              <a:lnSpc>
                <a:spcPts val="2650"/>
              </a:lnSpc>
              <a:buNone/>
            </a:pPr>
            <a:r>
              <a:rPr lang="en-US" sz="1650" spc="-33" kern="0" dirty="0">
                <a:solidFill>
                  <a:srgbClr val="272525"/>
                </a:solidFill>
                <a:latin typeface="Inter" pitchFamily="34" charset="0"/>
                <a:ea typeface="Inter" pitchFamily="34" charset="-122"/>
                <a:cs typeface="Inter" pitchFamily="34" charset="-120"/>
              </a:rPr>
              <a:t>Güçlü ve zayıf yönlerimizi tanımak, kendimizi daha iyi anlamamıza ve potansiyelimizi tam olarak ortaya koymamıza yardımcı olur. Bu, kendimizi geliştirmemiz ve hedeflerimize ulaşmamız için bize rehberlik eder.</a:t>
            </a:r>
            <a:endParaRPr lang="en-US" sz="1650" dirty="0"/>
          </a:p>
        </p:txBody>
      </p:sp>
      <p:sp>
        <p:nvSpPr>
          <p:cNvPr id="5" name="Shape 2"/>
          <p:cNvSpPr/>
          <p:nvPr/>
        </p:nvSpPr>
        <p:spPr>
          <a:xfrm>
            <a:off x="742236" y="5198507"/>
            <a:ext cx="13145929" cy="2450306"/>
          </a:xfrm>
          <a:prstGeom prst="roundRect">
            <a:avLst>
              <a:gd name="adj" fmla="val 3636"/>
            </a:avLst>
          </a:prstGeom>
          <a:noFill/>
          <a:ln w="7620">
            <a:solidFill>
              <a:srgbClr val="000000">
                <a:alpha val="8000"/>
              </a:srgbClr>
            </a:solidFill>
            <a:prstDash val="solid"/>
          </a:ln>
        </p:spPr>
      </p:sp>
      <p:sp>
        <p:nvSpPr>
          <p:cNvPr id="6" name="Shape 3"/>
          <p:cNvSpPr/>
          <p:nvPr/>
        </p:nvSpPr>
        <p:spPr>
          <a:xfrm>
            <a:off x="749856" y="5206127"/>
            <a:ext cx="13130689" cy="608767"/>
          </a:xfrm>
          <a:prstGeom prst="rect">
            <a:avLst/>
          </a:prstGeom>
          <a:solidFill>
            <a:srgbClr val="FFFFFF">
              <a:alpha val="4000"/>
            </a:srgbClr>
          </a:solidFill>
          <a:ln/>
        </p:spPr>
      </p:sp>
      <p:sp>
        <p:nvSpPr>
          <p:cNvPr id="7" name="Text 4"/>
          <p:cNvSpPr/>
          <p:nvPr/>
        </p:nvSpPr>
        <p:spPr>
          <a:xfrm>
            <a:off x="961906" y="5340906"/>
            <a:ext cx="6137434" cy="339209"/>
          </a:xfrm>
          <a:prstGeom prst="rect">
            <a:avLst/>
          </a:prstGeom>
          <a:noFill/>
          <a:ln/>
        </p:spPr>
        <p:txBody>
          <a:bodyPr wrap="none" lIns="0" tIns="0" rIns="0" bIns="0" rtlCol="0" anchor="t"/>
          <a:lstStyle/>
          <a:p>
            <a:pPr indent="0" marL="0">
              <a:lnSpc>
                <a:spcPts val="2650"/>
              </a:lnSpc>
              <a:buNone/>
            </a:pPr>
            <a:r>
              <a:rPr lang="en-US" sz="1650" spc="-33" kern="0" dirty="0">
                <a:solidFill>
                  <a:srgbClr val="272525"/>
                </a:solidFill>
                <a:latin typeface="Inter" pitchFamily="34" charset="0"/>
                <a:ea typeface="Inter" pitchFamily="34" charset="-122"/>
                <a:cs typeface="Inter" pitchFamily="34" charset="-120"/>
              </a:rPr>
              <a:t>Güçlü Yönler</a:t>
            </a:r>
            <a:endParaRPr lang="en-US" sz="1650" dirty="0"/>
          </a:p>
        </p:txBody>
      </p:sp>
      <p:sp>
        <p:nvSpPr>
          <p:cNvPr id="8" name="Text 5"/>
          <p:cNvSpPr/>
          <p:nvPr/>
        </p:nvSpPr>
        <p:spPr>
          <a:xfrm>
            <a:off x="7531060" y="5340906"/>
            <a:ext cx="6137434" cy="339209"/>
          </a:xfrm>
          <a:prstGeom prst="rect">
            <a:avLst/>
          </a:prstGeom>
          <a:noFill/>
          <a:ln/>
        </p:spPr>
        <p:txBody>
          <a:bodyPr wrap="none" lIns="0" tIns="0" rIns="0" bIns="0" rtlCol="0" anchor="t"/>
          <a:lstStyle/>
          <a:p>
            <a:pPr indent="0" marL="0">
              <a:lnSpc>
                <a:spcPts val="2650"/>
              </a:lnSpc>
              <a:buNone/>
            </a:pPr>
            <a:r>
              <a:rPr lang="en-US" sz="1650" spc="-33" kern="0" dirty="0">
                <a:solidFill>
                  <a:srgbClr val="272525"/>
                </a:solidFill>
                <a:latin typeface="Inter" pitchFamily="34" charset="0"/>
                <a:ea typeface="Inter" pitchFamily="34" charset="-122"/>
                <a:cs typeface="Inter" pitchFamily="34" charset="-120"/>
              </a:rPr>
              <a:t>Zayıf Yönler</a:t>
            </a:r>
            <a:endParaRPr lang="en-US" sz="1650" dirty="0"/>
          </a:p>
        </p:txBody>
      </p:sp>
      <p:sp>
        <p:nvSpPr>
          <p:cNvPr id="9" name="Shape 6"/>
          <p:cNvSpPr/>
          <p:nvPr/>
        </p:nvSpPr>
        <p:spPr>
          <a:xfrm>
            <a:off x="749856" y="5814893"/>
            <a:ext cx="13130689" cy="608767"/>
          </a:xfrm>
          <a:prstGeom prst="rect">
            <a:avLst/>
          </a:prstGeom>
          <a:solidFill>
            <a:srgbClr val="000000">
              <a:alpha val="4000"/>
            </a:srgbClr>
          </a:solidFill>
          <a:ln/>
        </p:spPr>
      </p:sp>
      <p:sp>
        <p:nvSpPr>
          <p:cNvPr id="10" name="Text 7"/>
          <p:cNvSpPr/>
          <p:nvPr/>
        </p:nvSpPr>
        <p:spPr>
          <a:xfrm>
            <a:off x="961906" y="5949672"/>
            <a:ext cx="6137434" cy="339209"/>
          </a:xfrm>
          <a:prstGeom prst="rect">
            <a:avLst/>
          </a:prstGeom>
          <a:noFill/>
          <a:ln/>
        </p:spPr>
        <p:txBody>
          <a:bodyPr wrap="none" lIns="0" tIns="0" rIns="0" bIns="0" rtlCol="0" anchor="t"/>
          <a:lstStyle/>
          <a:p>
            <a:pPr indent="0" marL="0">
              <a:lnSpc>
                <a:spcPts val="2650"/>
              </a:lnSpc>
              <a:buNone/>
            </a:pPr>
            <a:r>
              <a:rPr lang="en-US" sz="1650" spc="-33" kern="0" dirty="0">
                <a:solidFill>
                  <a:srgbClr val="272525"/>
                </a:solidFill>
                <a:latin typeface="Inter" pitchFamily="34" charset="0"/>
                <a:ea typeface="Inter" pitchFamily="34" charset="-122"/>
                <a:cs typeface="Inter" pitchFamily="34" charset="-120"/>
              </a:rPr>
              <a:t>Yaratıcılık</a:t>
            </a:r>
            <a:endParaRPr lang="en-US" sz="1650" dirty="0"/>
          </a:p>
        </p:txBody>
      </p:sp>
      <p:sp>
        <p:nvSpPr>
          <p:cNvPr id="11" name="Text 8"/>
          <p:cNvSpPr/>
          <p:nvPr/>
        </p:nvSpPr>
        <p:spPr>
          <a:xfrm>
            <a:off x="7531060" y="5949672"/>
            <a:ext cx="6137434" cy="339209"/>
          </a:xfrm>
          <a:prstGeom prst="rect">
            <a:avLst/>
          </a:prstGeom>
          <a:noFill/>
          <a:ln/>
        </p:spPr>
        <p:txBody>
          <a:bodyPr wrap="none" lIns="0" tIns="0" rIns="0" bIns="0" rtlCol="0" anchor="t"/>
          <a:lstStyle/>
          <a:p>
            <a:pPr indent="0" marL="0">
              <a:lnSpc>
                <a:spcPts val="2650"/>
              </a:lnSpc>
              <a:buNone/>
            </a:pPr>
            <a:r>
              <a:rPr lang="en-US" sz="1650" spc="-33" kern="0" dirty="0">
                <a:solidFill>
                  <a:srgbClr val="272525"/>
                </a:solidFill>
                <a:latin typeface="Inter" pitchFamily="34" charset="0"/>
                <a:ea typeface="Inter" pitchFamily="34" charset="-122"/>
                <a:cs typeface="Inter" pitchFamily="34" charset="-120"/>
              </a:rPr>
              <a:t>Organizasyon</a:t>
            </a:r>
            <a:endParaRPr lang="en-US" sz="1650" dirty="0"/>
          </a:p>
        </p:txBody>
      </p:sp>
      <p:sp>
        <p:nvSpPr>
          <p:cNvPr id="12" name="Shape 9"/>
          <p:cNvSpPr/>
          <p:nvPr/>
        </p:nvSpPr>
        <p:spPr>
          <a:xfrm>
            <a:off x="749856" y="6423660"/>
            <a:ext cx="13130689" cy="608767"/>
          </a:xfrm>
          <a:prstGeom prst="rect">
            <a:avLst/>
          </a:prstGeom>
          <a:solidFill>
            <a:srgbClr val="FFFFFF">
              <a:alpha val="4000"/>
            </a:srgbClr>
          </a:solidFill>
          <a:ln/>
        </p:spPr>
      </p:sp>
      <p:sp>
        <p:nvSpPr>
          <p:cNvPr id="13" name="Text 10"/>
          <p:cNvSpPr/>
          <p:nvPr/>
        </p:nvSpPr>
        <p:spPr>
          <a:xfrm>
            <a:off x="961906" y="6558439"/>
            <a:ext cx="6137434" cy="339209"/>
          </a:xfrm>
          <a:prstGeom prst="rect">
            <a:avLst/>
          </a:prstGeom>
          <a:noFill/>
          <a:ln/>
        </p:spPr>
        <p:txBody>
          <a:bodyPr wrap="none" lIns="0" tIns="0" rIns="0" bIns="0" rtlCol="0" anchor="t"/>
          <a:lstStyle/>
          <a:p>
            <a:pPr indent="0" marL="0">
              <a:lnSpc>
                <a:spcPts val="2650"/>
              </a:lnSpc>
              <a:buNone/>
            </a:pPr>
            <a:r>
              <a:rPr lang="en-US" sz="1650" spc="-33" kern="0" dirty="0">
                <a:solidFill>
                  <a:srgbClr val="272525"/>
                </a:solidFill>
                <a:latin typeface="Inter" pitchFamily="34" charset="0"/>
                <a:ea typeface="Inter" pitchFamily="34" charset="-122"/>
                <a:cs typeface="Inter" pitchFamily="34" charset="-120"/>
              </a:rPr>
              <a:t>Empati</a:t>
            </a:r>
            <a:endParaRPr lang="en-US" sz="1650" dirty="0"/>
          </a:p>
        </p:txBody>
      </p:sp>
      <p:sp>
        <p:nvSpPr>
          <p:cNvPr id="14" name="Text 11"/>
          <p:cNvSpPr/>
          <p:nvPr/>
        </p:nvSpPr>
        <p:spPr>
          <a:xfrm>
            <a:off x="7531060" y="6558439"/>
            <a:ext cx="6137434" cy="339209"/>
          </a:xfrm>
          <a:prstGeom prst="rect">
            <a:avLst/>
          </a:prstGeom>
          <a:noFill/>
          <a:ln/>
        </p:spPr>
        <p:txBody>
          <a:bodyPr wrap="none" lIns="0" tIns="0" rIns="0" bIns="0" rtlCol="0" anchor="t"/>
          <a:lstStyle/>
          <a:p>
            <a:pPr indent="0" marL="0">
              <a:lnSpc>
                <a:spcPts val="2650"/>
              </a:lnSpc>
              <a:buNone/>
            </a:pPr>
            <a:r>
              <a:rPr lang="en-US" sz="1650" spc="-33" kern="0" dirty="0">
                <a:solidFill>
                  <a:srgbClr val="272525"/>
                </a:solidFill>
                <a:latin typeface="Inter" pitchFamily="34" charset="0"/>
                <a:ea typeface="Inter" pitchFamily="34" charset="-122"/>
                <a:cs typeface="Inter" pitchFamily="34" charset="-120"/>
              </a:rPr>
              <a:t>Sabır</a:t>
            </a:r>
            <a:endParaRPr lang="en-US" sz="1650" dirty="0"/>
          </a:p>
        </p:txBody>
      </p:sp>
      <p:sp>
        <p:nvSpPr>
          <p:cNvPr id="15" name="Shape 12"/>
          <p:cNvSpPr/>
          <p:nvPr/>
        </p:nvSpPr>
        <p:spPr>
          <a:xfrm>
            <a:off x="749856" y="7032427"/>
            <a:ext cx="13130689" cy="608767"/>
          </a:xfrm>
          <a:prstGeom prst="rect">
            <a:avLst/>
          </a:prstGeom>
          <a:solidFill>
            <a:srgbClr val="000000">
              <a:alpha val="4000"/>
            </a:srgbClr>
          </a:solidFill>
          <a:ln/>
        </p:spPr>
      </p:sp>
      <p:sp>
        <p:nvSpPr>
          <p:cNvPr id="16" name="Text 13"/>
          <p:cNvSpPr/>
          <p:nvPr/>
        </p:nvSpPr>
        <p:spPr>
          <a:xfrm>
            <a:off x="961906" y="7167205"/>
            <a:ext cx="6137434" cy="339209"/>
          </a:xfrm>
          <a:prstGeom prst="rect">
            <a:avLst/>
          </a:prstGeom>
          <a:noFill/>
          <a:ln/>
        </p:spPr>
        <p:txBody>
          <a:bodyPr wrap="none" lIns="0" tIns="0" rIns="0" bIns="0" rtlCol="0" anchor="t"/>
          <a:lstStyle/>
          <a:p>
            <a:pPr indent="0" marL="0">
              <a:lnSpc>
                <a:spcPts val="2650"/>
              </a:lnSpc>
              <a:buNone/>
            </a:pPr>
            <a:r>
              <a:rPr lang="en-US" sz="1650" spc="-33" kern="0" dirty="0">
                <a:solidFill>
                  <a:srgbClr val="272525"/>
                </a:solidFill>
                <a:latin typeface="Inter" pitchFamily="34" charset="0"/>
                <a:ea typeface="Inter" pitchFamily="34" charset="-122"/>
                <a:cs typeface="Inter" pitchFamily="34" charset="-120"/>
              </a:rPr>
              <a:t>İletişim</a:t>
            </a:r>
            <a:endParaRPr lang="en-US" sz="1650" dirty="0"/>
          </a:p>
        </p:txBody>
      </p:sp>
      <p:sp>
        <p:nvSpPr>
          <p:cNvPr id="17" name="Text 14"/>
          <p:cNvSpPr/>
          <p:nvPr/>
        </p:nvSpPr>
        <p:spPr>
          <a:xfrm>
            <a:off x="7531060" y="7167205"/>
            <a:ext cx="6137434" cy="339209"/>
          </a:xfrm>
          <a:prstGeom prst="rect">
            <a:avLst/>
          </a:prstGeom>
          <a:noFill/>
          <a:ln/>
        </p:spPr>
        <p:txBody>
          <a:bodyPr wrap="none" lIns="0" tIns="0" rIns="0" bIns="0" rtlCol="0" anchor="t"/>
          <a:lstStyle/>
          <a:p>
            <a:pPr indent="0" marL="0">
              <a:lnSpc>
                <a:spcPts val="2650"/>
              </a:lnSpc>
              <a:buNone/>
            </a:pPr>
            <a:r>
              <a:rPr lang="en-US" sz="1650" spc="-33" kern="0" dirty="0">
                <a:solidFill>
                  <a:srgbClr val="272525"/>
                </a:solidFill>
                <a:latin typeface="Inter" pitchFamily="34" charset="0"/>
                <a:ea typeface="Inter" pitchFamily="34" charset="-122"/>
                <a:cs typeface="Inter" pitchFamily="34" charset="-120"/>
              </a:rPr>
              <a:t>Eleştiriye Açıklık</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576382" y="585430"/>
            <a:ext cx="5940147" cy="566142"/>
          </a:xfrm>
          <a:prstGeom prst="rect">
            <a:avLst/>
          </a:prstGeom>
          <a:noFill/>
          <a:ln/>
        </p:spPr>
        <p:txBody>
          <a:bodyPr wrap="none" lIns="0" tIns="0" rIns="0" bIns="0" rtlCol="0" anchor="t"/>
          <a:lstStyle/>
          <a:p>
            <a:pPr indent="0" marL="0">
              <a:lnSpc>
                <a:spcPts val="4450"/>
              </a:lnSpc>
              <a:buNone/>
            </a:pPr>
            <a:r>
              <a:rPr lang="en-US" sz="3550" b="1" spc="-71" kern="0" dirty="0">
                <a:solidFill>
                  <a:srgbClr val="F95F88"/>
                </a:solidFill>
                <a:latin typeface="Petrona" pitchFamily="34" charset="0"/>
                <a:ea typeface="Petrona" pitchFamily="34" charset="-122"/>
                <a:cs typeface="Petrona" pitchFamily="34" charset="-120"/>
              </a:rPr>
              <a:t>Değerlerin ve İnançların Keşfi</a:t>
            </a:r>
            <a:endParaRPr lang="en-US" sz="3550" dirty="0"/>
          </a:p>
        </p:txBody>
      </p:sp>
      <p:sp>
        <p:nvSpPr>
          <p:cNvPr id="4" name="Text 1"/>
          <p:cNvSpPr/>
          <p:nvPr/>
        </p:nvSpPr>
        <p:spPr>
          <a:xfrm>
            <a:off x="576382" y="1398508"/>
            <a:ext cx="7991237" cy="790099"/>
          </a:xfrm>
          <a:prstGeom prst="rect">
            <a:avLst/>
          </a:prstGeom>
          <a:noFill/>
          <a:ln/>
        </p:spPr>
        <p:txBody>
          <a:bodyPr wrap="square" lIns="0" tIns="0" rIns="0" bIns="0" rtlCol="0" anchor="t"/>
          <a:lstStyle/>
          <a:p>
            <a:pPr indent="0" marL="0">
              <a:lnSpc>
                <a:spcPts val="2050"/>
              </a:lnSpc>
              <a:buNone/>
            </a:pPr>
            <a:r>
              <a:rPr lang="en-US" sz="1250" spc="-26" kern="0" dirty="0">
                <a:solidFill>
                  <a:srgbClr val="272525"/>
                </a:solidFill>
                <a:latin typeface="Inter" pitchFamily="34" charset="0"/>
                <a:ea typeface="Inter" pitchFamily="34" charset="-122"/>
                <a:cs typeface="Inter" pitchFamily="34" charset="-120"/>
              </a:rPr>
              <a:t>Değerlerimiz, hayatımızda önemli olan şeyleri belirler ve kararlarımızı etkiler. İnançlarımız ise dünyayı nasıl algıladığımızı ve olaylara nasıl tepki verdiğimizi şekillendirir. Kendi değerlerimizi ve inançlarımızı keşfetmek, kendimizi daha iyi tanımamıza ve daha anlamlı bir yaşam sürmemize yardımcı olur.</a:t>
            </a:r>
            <a:endParaRPr lang="en-US" sz="1250" dirty="0"/>
          </a:p>
        </p:txBody>
      </p:sp>
      <p:pic>
        <p:nvPicPr>
          <p:cNvPr id="5" name="Image 1" descr="preencoded.png">    </p:cNvPr>
          <p:cNvPicPr>
            <a:picLocks noChangeAspect="1"/>
          </p:cNvPicPr>
          <p:nvPr/>
        </p:nvPicPr>
        <p:blipFill>
          <a:blip r:embed="rId2"/>
          <a:stretch>
            <a:fillRect/>
          </a:stretch>
        </p:blipFill>
        <p:spPr>
          <a:xfrm>
            <a:off x="576382" y="2373868"/>
            <a:ext cx="823436" cy="1317546"/>
          </a:xfrm>
          <a:prstGeom prst="rect">
            <a:avLst/>
          </a:prstGeom>
        </p:spPr>
      </p:pic>
      <p:sp>
        <p:nvSpPr>
          <p:cNvPr id="6" name="Text 2"/>
          <p:cNvSpPr/>
          <p:nvPr/>
        </p:nvSpPr>
        <p:spPr>
          <a:xfrm>
            <a:off x="1646753" y="2538532"/>
            <a:ext cx="2264569" cy="283012"/>
          </a:xfrm>
          <a:prstGeom prst="rect">
            <a:avLst/>
          </a:prstGeom>
          <a:noFill/>
          <a:ln/>
        </p:spPr>
        <p:txBody>
          <a:bodyPr wrap="none" lIns="0" tIns="0" rIns="0" bIns="0" rtlCol="0" anchor="t"/>
          <a:lstStyle/>
          <a:p>
            <a:pPr algn="l" indent="0" marL="0">
              <a:lnSpc>
                <a:spcPts val="2200"/>
              </a:lnSpc>
              <a:buNone/>
            </a:pPr>
            <a:r>
              <a:rPr lang="en-US" sz="1750" b="1" spc="-36" kern="0" dirty="0">
                <a:solidFill>
                  <a:srgbClr val="272525"/>
                </a:solidFill>
                <a:latin typeface="Petrona" pitchFamily="34" charset="0"/>
                <a:ea typeface="Petrona" pitchFamily="34" charset="-122"/>
                <a:cs typeface="Petrona" pitchFamily="34" charset="-120"/>
              </a:rPr>
              <a:t>Değerler</a:t>
            </a:r>
            <a:endParaRPr lang="en-US" sz="1750" dirty="0"/>
          </a:p>
        </p:txBody>
      </p:sp>
      <p:sp>
        <p:nvSpPr>
          <p:cNvPr id="7" name="Text 3"/>
          <p:cNvSpPr/>
          <p:nvPr/>
        </p:nvSpPr>
        <p:spPr>
          <a:xfrm>
            <a:off x="1646753" y="2920246"/>
            <a:ext cx="6920865" cy="263366"/>
          </a:xfrm>
          <a:prstGeom prst="rect">
            <a:avLst/>
          </a:prstGeom>
          <a:noFill/>
          <a:ln/>
        </p:spPr>
        <p:txBody>
          <a:bodyPr wrap="none" lIns="0" tIns="0" rIns="0" bIns="0" rtlCol="0" anchor="t"/>
          <a:lstStyle/>
          <a:p>
            <a:pPr algn="l" indent="0" marL="0">
              <a:lnSpc>
                <a:spcPts val="2050"/>
              </a:lnSpc>
              <a:buNone/>
            </a:pPr>
            <a:r>
              <a:rPr lang="en-US" sz="1250" spc="-26" kern="0" dirty="0">
                <a:solidFill>
                  <a:srgbClr val="272525"/>
                </a:solidFill>
                <a:latin typeface="Inter" pitchFamily="34" charset="0"/>
                <a:ea typeface="Inter" pitchFamily="34" charset="-122"/>
                <a:cs typeface="Inter" pitchFamily="34" charset="-120"/>
              </a:rPr>
              <a:t>Önem verdiğimiz şeyler, örneğin dürüstlük, sevgi, başarı, özgürlük, vb.</a:t>
            </a:r>
            <a:endParaRPr lang="en-US" sz="1250" dirty="0"/>
          </a:p>
        </p:txBody>
      </p:sp>
      <p:pic>
        <p:nvPicPr>
          <p:cNvPr id="8" name="Image 2" descr="preencoded.png">    </p:cNvPr>
          <p:cNvPicPr>
            <a:picLocks noChangeAspect="1"/>
          </p:cNvPicPr>
          <p:nvPr/>
        </p:nvPicPr>
        <p:blipFill>
          <a:blip r:embed="rId3"/>
          <a:stretch>
            <a:fillRect/>
          </a:stretch>
        </p:blipFill>
        <p:spPr>
          <a:xfrm>
            <a:off x="576382" y="3691414"/>
            <a:ext cx="823436" cy="1317546"/>
          </a:xfrm>
          <a:prstGeom prst="rect">
            <a:avLst/>
          </a:prstGeom>
        </p:spPr>
      </p:pic>
      <p:sp>
        <p:nvSpPr>
          <p:cNvPr id="9" name="Text 4"/>
          <p:cNvSpPr/>
          <p:nvPr/>
        </p:nvSpPr>
        <p:spPr>
          <a:xfrm>
            <a:off x="1646753" y="3856077"/>
            <a:ext cx="2264569" cy="283012"/>
          </a:xfrm>
          <a:prstGeom prst="rect">
            <a:avLst/>
          </a:prstGeom>
          <a:noFill/>
          <a:ln/>
        </p:spPr>
        <p:txBody>
          <a:bodyPr wrap="none" lIns="0" tIns="0" rIns="0" bIns="0" rtlCol="0" anchor="t"/>
          <a:lstStyle/>
          <a:p>
            <a:pPr algn="l" indent="0" marL="0">
              <a:lnSpc>
                <a:spcPts val="2200"/>
              </a:lnSpc>
              <a:buNone/>
            </a:pPr>
            <a:r>
              <a:rPr lang="en-US" sz="1750" b="1" spc="-36" kern="0" dirty="0">
                <a:solidFill>
                  <a:srgbClr val="272525"/>
                </a:solidFill>
                <a:latin typeface="Petrona" pitchFamily="34" charset="0"/>
                <a:ea typeface="Petrona" pitchFamily="34" charset="-122"/>
                <a:cs typeface="Petrona" pitchFamily="34" charset="-120"/>
              </a:rPr>
              <a:t>İnançlar</a:t>
            </a:r>
            <a:endParaRPr lang="en-US" sz="1750" dirty="0"/>
          </a:p>
        </p:txBody>
      </p:sp>
      <p:sp>
        <p:nvSpPr>
          <p:cNvPr id="10" name="Text 5"/>
          <p:cNvSpPr/>
          <p:nvPr/>
        </p:nvSpPr>
        <p:spPr>
          <a:xfrm>
            <a:off x="1646753" y="4237792"/>
            <a:ext cx="6920865" cy="263366"/>
          </a:xfrm>
          <a:prstGeom prst="rect">
            <a:avLst/>
          </a:prstGeom>
          <a:noFill/>
          <a:ln/>
        </p:spPr>
        <p:txBody>
          <a:bodyPr wrap="none" lIns="0" tIns="0" rIns="0" bIns="0" rtlCol="0" anchor="t"/>
          <a:lstStyle/>
          <a:p>
            <a:pPr algn="l" indent="0" marL="0">
              <a:lnSpc>
                <a:spcPts val="2050"/>
              </a:lnSpc>
              <a:buNone/>
            </a:pPr>
            <a:r>
              <a:rPr lang="en-US" sz="1250" spc="-26" kern="0" dirty="0">
                <a:solidFill>
                  <a:srgbClr val="272525"/>
                </a:solidFill>
                <a:latin typeface="Inter" pitchFamily="34" charset="0"/>
                <a:ea typeface="Inter" pitchFamily="34" charset="-122"/>
                <a:cs typeface="Inter" pitchFamily="34" charset="-120"/>
              </a:rPr>
              <a:t>Dünyayı nasıl gördüğümüz, örneğin insan doğası, ahlak, din, vb.</a:t>
            </a:r>
            <a:endParaRPr lang="en-US" sz="1250" dirty="0"/>
          </a:p>
        </p:txBody>
      </p:sp>
      <p:pic>
        <p:nvPicPr>
          <p:cNvPr id="11" name="Image 3" descr="preencoded.png">    </p:cNvPr>
          <p:cNvPicPr>
            <a:picLocks noChangeAspect="1"/>
          </p:cNvPicPr>
          <p:nvPr/>
        </p:nvPicPr>
        <p:blipFill>
          <a:blip r:embed="rId4"/>
          <a:stretch>
            <a:fillRect/>
          </a:stretch>
        </p:blipFill>
        <p:spPr>
          <a:xfrm>
            <a:off x="576382" y="5008959"/>
            <a:ext cx="823436" cy="1317546"/>
          </a:xfrm>
          <a:prstGeom prst="rect">
            <a:avLst/>
          </a:prstGeom>
        </p:spPr>
      </p:pic>
      <p:sp>
        <p:nvSpPr>
          <p:cNvPr id="12" name="Text 6"/>
          <p:cNvSpPr/>
          <p:nvPr/>
        </p:nvSpPr>
        <p:spPr>
          <a:xfrm>
            <a:off x="1646753" y="5173623"/>
            <a:ext cx="2264569" cy="283012"/>
          </a:xfrm>
          <a:prstGeom prst="rect">
            <a:avLst/>
          </a:prstGeom>
          <a:noFill/>
          <a:ln/>
        </p:spPr>
        <p:txBody>
          <a:bodyPr wrap="none" lIns="0" tIns="0" rIns="0" bIns="0" rtlCol="0" anchor="t"/>
          <a:lstStyle/>
          <a:p>
            <a:pPr algn="l" indent="0" marL="0">
              <a:lnSpc>
                <a:spcPts val="2200"/>
              </a:lnSpc>
              <a:buNone/>
            </a:pPr>
            <a:r>
              <a:rPr lang="en-US" sz="1750" b="1" spc="-36" kern="0" dirty="0">
                <a:solidFill>
                  <a:srgbClr val="272525"/>
                </a:solidFill>
                <a:latin typeface="Petrona" pitchFamily="34" charset="0"/>
                <a:ea typeface="Petrona" pitchFamily="34" charset="-122"/>
                <a:cs typeface="Petrona" pitchFamily="34" charset="-120"/>
              </a:rPr>
              <a:t>Tutkular</a:t>
            </a:r>
            <a:endParaRPr lang="en-US" sz="1750" dirty="0"/>
          </a:p>
        </p:txBody>
      </p:sp>
      <p:sp>
        <p:nvSpPr>
          <p:cNvPr id="13" name="Text 7"/>
          <p:cNvSpPr/>
          <p:nvPr/>
        </p:nvSpPr>
        <p:spPr>
          <a:xfrm>
            <a:off x="1646753" y="5555337"/>
            <a:ext cx="6920865" cy="263366"/>
          </a:xfrm>
          <a:prstGeom prst="rect">
            <a:avLst/>
          </a:prstGeom>
          <a:noFill/>
          <a:ln/>
        </p:spPr>
        <p:txBody>
          <a:bodyPr wrap="none" lIns="0" tIns="0" rIns="0" bIns="0" rtlCol="0" anchor="t"/>
          <a:lstStyle/>
          <a:p>
            <a:pPr algn="l" indent="0" marL="0">
              <a:lnSpc>
                <a:spcPts val="2050"/>
              </a:lnSpc>
              <a:buNone/>
            </a:pPr>
            <a:r>
              <a:rPr lang="en-US" sz="1250" spc="-26" kern="0" dirty="0">
                <a:solidFill>
                  <a:srgbClr val="272525"/>
                </a:solidFill>
                <a:latin typeface="Inter" pitchFamily="34" charset="0"/>
                <a:ea typeface="Inter" pitchFamily="34" charset="-122"/>
                <a:cs typeface="Inter" pitchFamily="34" charset="-120"/>
              </a:rPr>
              <a:t>İlgi duyduğumuz ve heyecan verici bulduğumuz şeyler.</a:t>
            </a:r>
            <a:endParaRPr lang="en-US" sz="1250" dirty="0"/>
          </a:p>
        </p:txBody>
      </p:sp>
      <p:pic>
        <p:nvPicPr>
          <p:cNvPr id="14" name="Image 4" descr="preencoded.png">    </p:cNvPr>
          <p:cNvPicPr>
            <a:picLocks noChangeAspect="1"/>
          </p:cNvPicPr>
          <p:nvPr/>
        </p:nvPicPr>
        <p:blipFill>
          <a:blip r:embed="rId5"/>
          <a:stretch>
            <a:fillRect/>
          </a:stretch>
        </p:blipFill>
        <p:spPr>
          <a:xfrm>
            <a:off x="576382" y="6326505"/>
            <a:ext cx="823436" cy="1317546"/>
          </a:xfrm>
          <a:prstGeom prst="rect">
            <a:avLst/>
          </a:prstGeom>
        </p:spPr>
      </p:pic>
      <p:sp>
        <p:nvSpPr>
          <p:cNvPr id="15" name="Text 8"/>
          <p:cNvSpPr/>
          <p:nvPr/>
        </p:nvSpPr>
        <p:spPr>
          <a:xfrm>
            <a:off x="1646753" y="6491168"/>
            <a:ext cx="2264569" cy="283012"/>
          </a:xfrm>
          <a:prstGeom prst="rect">
            <a:avLst/>
          </a:prstGeom>
          <a:noFill/>
          <a:ln/>
        </p:spPr>
        <p:txBody>
          <a:bodyPr wrap="none" lIns="0" tIns="0" rIns="0" bIns="0" rtlCol="0" anchor="t"/>
          <a:lstStyle/>
          <a:p>
            <a:pPr algn="l" indent="0" marL="0">
              <a:lnSpc>
                <a:spcPts val="2200"/>
              </a:lnSpc>
              <a:buNone/>
            </a:pPr>
            <a:r>
              <a:rPr lang="en-US" sz="1750" b="1" spc="-36" kern="0" dirty="0">
                <a:solidFill>
                  <a:srgbClr val="272525"/>
                </a:solidFill>
                <a:latin typeface="Petrona" pitchFamily="34" charset="0"/>
                <a:ea typeface="Petrona" pitchFamily="34" charset="-122"/>
                <a:cs typeface="Petrona" pitchFamily="34" charset="-120"/>
              </a:rPr>
              <a:t>Hedefler</a:t>
            </a:r>
            <a:endParaRPr lang="en-US" sz="1750" dirty="0"/>
          </a:p>
        </p:txBody>
      </p:sp>
      <p:sp>
        <p:nvSpPr>
          <p:cNvPr id="16" name="Text 9"/>
          <p:cNvSpPr/>
          <p:nvPr/>
        </p:nvSpPr>
        <p:spPr>
          <a:xfrm>
            <a:off x="1646753" y="6872883"/>
            <a:ext cx="6920865" cy="263366"/>
          </a:xfrm>
          <a:prstGeom prst="rect">
            <a:avLst/>
          </a:prstGeom>
          <a:noFill/>
          <a:ln/>
        </p:spPr>
        <p:txBody>
          <a:bodyPr wrap="none" lIns="0" tIns="0" rIns="0" bIns="0" rtlCol="0" anchor="t"/>
          <a:lstStyle/>
          <a:p>
            <a:pPr algn="l" indent="0" marL="0">
              <a:lnSpc>
                <a:spcPts val="2050"/>
              </a:lnSpc>
              <a:buNone/>
            </a:pPr>
            <a:r>
              <a:rPr lang="en-US" sz="1250" spc="-26" kern="0" dirty="0">
                <a:solidFill>
                  <a:srgbClr val="272525"/>
                </a:solidFill>
                <a:latin typeface="Inter" pitchFamily="34" charset="0"/>
                <a:ea typeface="Inter" pitchFamily="34" charset="-122"/>
                <a:cs typeface="Inter" pitchFamily="34" charset="-120"/>
              </a:rPr>
              <a:t>Ulaşmak istediğimiz şeyler, örneğin kariyer, ilişkiler, kişisel gelişim, vb.</a:t>
            </a:r>
            <a:endParaRPr lang="en-US" sz="12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31862"/>
          </a:xfrm>
          <a:prstGeom prst="rect">
            <a:avLst/>
          </a:prstGeom>
        </p:spPr>
      </p:pic>
      <p:sp>
        <p:nvSpPr>
          <p:cNvPr id="3" name="Text 0"/>
          <p:cNvSpPr/>
          <p:nvPr/>
        </p:nvSpPr>
        <p:spPr>
          <a:xfrm>
            <a:off x="735330" y="577691"/>
            <a:ext cx="7673340" cy="1444466"/>
          </a:xfrm>
          <a:prstGeom prst="rect">
            <a:avLst/>
          </a:prstGeom>
          <a:noFill/>
          <a:ln/>
        </p:spPr>
        <p:txBody>
          <a:bodyPr wrap="square" lIns="0" tIns="0" rIns="0" bIns="0" rtlCol="0" anchor="t"/>
          <a:lstStyle/>
          <a:p>
            <a:pPr indent="0" marL="0">
              <a:lnSpc>
                <a:spcPts val="5650"/>
              </a:lnSpc>
              <a:buNone/>
            </a:pPr>
            <a:r>
              <a:rPr lang="en-US" sz="4500" b="1" spc="-91" kern="0" dirty="0">
                <a:solidFill>
                  <a:srgbClr val="F95F88"/>
                </a:solidFill>
                <a:latin typeface="Petrona" pitchFamily="34" charset="0"/>
                <a:ea typeface="Petrona" pitchFamily="34" charset="-122"/>
                <a:cs typeface="Petrona" pitchFamily="34" charset="-120"/>
              </a:rPr>
              <a:t>Kişisel Gelişim İçin Öz Farkındalık</a:t>
            </a:r>
            <a:endParaRPr lang="en-US" sz="4500" dirty="0"/>
          </a:p>
        </p:txBody>
      </p:sp>
      <p:sp>
        <p:nvSpPr>
          <p:cNvPr id="4" name="Text 1"/>
          <p:cNvSpPr/>
          <p:nvPr/>
        </p:nvSpPr>
        <p:spPr>
          <a:xfrm>
            <a:off x="735330" y="2337197"/>
            <a:ext cx="7673340" cy="1008698"/>
          </a:xfrm>
          <a:prstGeom prst="rect">
            <a:avLst/>
          </a:prstGeom>
          <a:noFill/>
          <a:ln/>
        </p:spPr>
        <p:txBody>
          <a:bodyPr wrap="square" lIns="0" tIns="0" rIns="0" bIns="0" rtlCol="0" anchor="t"/>
          <a:lstStyle/>
          <a:p>
            <a:pPr indent="0" marL="0">
              <a:lnSpc>
                <a:spcPts val="2600"/>
              </a:lnSpc>
              <a:buNone/>
            </a:pPr>
            <a:r>
              <a:rPr lang="en-US" sz="1650" spc="-33" kern="0" dirty="0">
                <a:solidFill>
                  <a:srgbClr val="272525"/>
                </a:solidFill>
                <a:latin typeface="Inter" pitchFamily="34" charset="0"/>
                <a:ea typeface="Inter" pitchFamily="34" charset="-122"/>
                <a:cs typeface="Inter" pitchFamily="34" charset="-120"/>
              </a:rPr>
              <a:t>Öz farkındalık, kişisel gelişim için olmazsa olmazdır. Kendimizi tanıyarak, güçlü ve zayıf yönlerimizi keşfederek, değerlerimizi ve inançlarımızı belirleyerek kendimizi daha iyi geliştirebiliriz.</a:t>
            </a:r>
            <a:endParaRPr lang="en-US" sz="1650" dirty="0"/>
          </a:p>
        </p:txBody>
      </p:sp>
      <p:sp>
        <p:nvSpPr>
          <p:cNvPr id="5" name="Shape 2"/>
          <p:cNvSpPr/>
          <p:nvPr/>
        </p:nvSpPr>
        <p:spPr>
          <a:xfrm>
            <a:off x="735330" y="3582233"/>
            <a:ext cx="3731657" cy="2267188"/>
          </a:xfrm>
          <a:prstGeom prst="roundRect">
            <a:avLst>
              <a:gd name="adj" fmla="val 3892"/>
            </a:avLst>
          </a:prstGeom>
          <a:solidFill>
            <a:srgbClr val="E0D7F4"/>
          </a:solidFill>
          <a:ln w="7620">
            <a:solidFill>
              <a:srgbClr val="C6BDDA"/>
            </a:solidFill>
            <a:prstDash val="solid"/>
          </a:ln>
        </p:spPr>
      </p:sp>
      <p:sp>
        <p:nvSpPr>
          <p:cNvPr id="6" name="Text 3"/>
          <p:cNvSpPr/>
          <p:nvPr/>
        </p:nvSpPr>
        <p:spPr>
          <a:xfrm>
            <a:off x="952976" y="3799880"/>
            <a:ext cx="2888813" cy="360998"/>
          </a:xfrm>
          <a:prstGeom prst="rect">
            <a:avLst/>
          </a:prstGeom>
          <a:noFill/>
          <a:ln/>
        </p:spPr>
        <p:txBody>
          <a:bodyPr wrap="none" lIns="0" tIns="0" rIns="0" bIns="0" rtlCol="0" anchor="t"/>
          <a:lstStyle/>
          <a:p>
            <a:pPr indent="0" marL="0">
              <a:lnSpc>
                <a:spcPts val="2800"/>
              </a:lnSpc>
              <a:buNone/>
            </a:pPr>
            <a:r>
              <a:rPr lang="en-US" sz="2250" b="1" spc="-45" kern="0" dirty="0">
                <a:solidFill>
                  <a:srgbClr val="272525"/>
                </a:solidFill>
                <a:latin typeface="Petrona" pitchFamily="34" charset="0"/>
                <a:ea typeface="Petrona" pitchFamily="34" charset="-122"/>
                <a:cs typeface="Petrona" pitchFamily="34" charset="-120"/>
              </a:rPr>
              <a:t>Hedef Belirleme</a:t>
            </a:r>
            <a:endParaRPr lang="en-US" sz="2250" dirty="0"/>
          </a:p>
        </p:txBody>
      </p:sp>
      <p:sp>
        <p:nvSpPr>
          <p:cNvPr id="7" name="Text 4"/>
          <p:cNvSpPr/>
          <p:nvPr/>
        </p:nvSpPr>
        <p:spPr>
          <a:xfrm>
            <a:off x="952976" y="4286845"/>
            <a:ext cx="3296364" cy="1008698"/>
          </a:xfrm>
          <a:prstGeom prst="rect">
            <a:avLst/>
          </a:prstGeom>
          <a:noFill/>
          <a:ln/>
        </p:spPr>
        <p:txBody>
          <a:bodyPr wrap="square" lIns="0" tIns="0" rIns="0" bIns="0" rtlCol="0" anchor="t"/>
          <a:lstStyle/>
          <a:p>
            <a:pPr indent="0" marL="0">
              <a:lnSpc>
                <a:spcPts val="2600"/>
              </a:lnSpc>
              <a:buNone/>
            </a:pPr>
            <a:r>
              <a:rPr lang="en-US" sz="1650" spc="-33" kern="0" dirty="0">
                <a:solidFill>
                  <a:srgbClr val="272525"/>
                </a:solidFill>
                <a:latin typeface="Inter" pitchFamily="34" charset="0"/>
                <a:ea typeface="Inter" pitchFamily="34" charset="-122"/>
                <a:cs typeface="Inter" pitchFamily="34" charset="-120"/>
              </a:rPr>
              <a:t>Öz farkındalık, gerçekçi ve ulaşılabilir hedefler belirlememize yardımcı olur.</a:t>
            </a:r>
            <a:endParaRPr lang="en-US" sz="1650" dirty="0"/>
          </a:p>
        </p:txBody>
      </p:sp>
      <p:sp>
        <p:nvSpPr>
          <p:cNvPr id="8" name="Shape 5"/>
          <p:cNvSpPr/>
          <p:nvPr/>
        </p:nvSpPr>
        <p:spPr>
          <a:xfrm>
            <a:off x="4677013" y="3582233"/>
            <a:ext cx="3731657" cy="2267188"/>
          </a:xfrm>
          <a:prstGeom prst="roundRect">
            <a:avLst>
              <a:gd name="adj" fmla="val 3892"/>
            </a:avLst>
          </a:prstGeom>
          <a:solidFill>
            <a:srgbClr val="E0D7F4"/>
          </a:solidFill>
          <a:ln w="7620">
            <a:solidFill>
              <a:srgbClr val="C6BDDA"/>
            </a:solidFill>
            <a:prstDash val="solid"/>
          </a:ln>
        </p:spPr>
      </p:sp>
      <p:sp>
        <p:nvSpPr>
          <p:cNvPr id="9" name="Text 6"/>
          <p:cNvSpPr/>
          <p:nvPr/>
        </p:nvSpPr>
        <p:spPr>
          <a:xfrm>
            <a:off x="4894659" y="3799880"/>
            <a:ext cx="2888813" cy="360998"/>
          </a:xfrm>
          <a:prstGeom prst="rect">
            <a:avLst/>
          </a:prstGeom>
          <a:noFill/>
          <a:ln/>
        </p:spPr>
        <p:txBody>
          <a:bodyPr wrap="none" lIns="0" tIns="0" rIns="0" bIns="0" rtlCol="0" anchor="t"/>
          <a:lstStyle/>
          <a:p>
            <a:pPr indent="0" marL="0">
              <a:lnSpc>
                <a:spcPts val="2800"/>
              </a:lnSpc>
              <a:buNone/>
            </a:pPr>
            <a:r>
              <a:rPr lang="en-US" sz="2250" b="1" spc="-45" kern="0" dirty="0">
                <a:solidFill>
                  <a:srgbClr val="272525"/>
                </a:solidFill>
                <a:latin typeface="Petrona" pitchFamily="34" charset="0"/>
                <a:ea typeface="Petrona" pitchFamily="34" charset="-122"/>
                <a:cs typeface="Petrona" pitchFamily="34" charset="-120"/>
              </a:rPr>
              <a:t>Değişim Yönetimi</a:t>
            </a:r>
            <a:endParaRPr lang="en-US" sz="2250" dirty="0"/>
          </a:p>
        </p:txBody>
      </p:sp>
      <p:sp>
        <p:nvSpPr>
          <p:cNvPr id="10" name="Text 7"/>
          <p:cNvSpPr/>
          <p:nvPr/>
        </p:nvSpPr>
        <p:spPr>
          <a:xfrm>
            <a:off x="4894659" y="4286845"/>
            <a:ext cx="3296364" cy="1344930"/>
          </a:xfrm>
          <a:prstGeom prst="rect">
            <a:avLst/>
          </a:prstGeom>
          <a:noFill/>
          <a:ln/>
        </p:spPr>
        <p:txBody>
          <a:bodyPr wrap="square" lIns="0" tIns="0" rIns="0" bIns="0" rtlCol="0" anchor="t"/>
          <a:lstStyle/>
          <a:p>
            <a:pPr indent="0" marL="0">
              <a:lnSpc>
                <a:spcPts val="2600"/>
              </a:lnSpc>
              <a:buNone/>
            </a:pPr>
            <a:r>
              <a:rPr lang="en-US" sz="1650" spc="-33" kern="0" dirty="0">
                <a:solidFill>
                  <a:srgbClr val="272525"/>
                </a:solidFill>
                <a:latin typeface="Inter" pitchFamily="34" charset="0"/>
                <a:ea typeface="Inter" pitchFamily="34" charset="-122"/>
                <a:cs typeface="Inter" pitchFamily="34" charset="-120"/>
              </a:rPr>
              <a:t>Kendimizi tanıyarak, olumsuz alışkanlıklarımızı değiştirmek ve olumlu alışkanlıklar geliştirmek daha kolay olur.</a:t>
            </a:r>
            <a:endParaRPr lang="en-US" sz="1650" dirty="0"/>
          </a:p>
        </p:txBody>
      </p:sp>
      <p:sp>
        <p:nvSpPr>
          <p:cNvPr id="11" name="Shape 8"/>
          <p:cNvSpPr/>
          <p:nvPr/>
        </p:nvSpPr>
        <p:spPr>
          <a:xfrm>
            <a:off x="735330" y="6059448"/>
            <a:ext cx="7673340" cy="1594723"/>
          </a:xfrm>
          <a:prstGeom prst="roundRect">
            <a:avLst>
              <a:gd name="adj" fmla="val 5533"/>
            </a:avLst>
          </a:prstGeom>
          <a:solidFill>
            <a:srgbClr val="E0D7F4"/>
          </a:solidFill>
          <a:ln w="7620">
            <a:solidFill>
              <a:srgbClr val="C6BDDA"/>
            </a:solidFill>
            <a:prstDash val="solid"/>
          </a:ln>
        </p:spPr>
      </p:sp>
      <p:sp>
        <p:nvSpPr>
          <p:cNvPr id="12" name="Text 9"/>
          <p:cNvSpPr/>
          <p:nvPr/>
        </p:nvSpPr>
        <p:spPr>
          <a:xfrm>
            <a:off x="952976" y="6277094"/>
            <a:ext cx="2888813" cy="360998"/>
          </a:xfrm>
          <a:prstGeom prst="rect">
            <a:avLst/>
          </a:prstGeom>
          <a:noFill/>
          <a:ln/>
        </p:spPr>
        <p:txBody>
          <a:bodyPr wrap="none" lIns="0" tIns="0" rIns="0" bIns="0" rtlCol="0" anchor="t"/>
          <a:lstStyle/>
          <a:p>
            <a:pPr indent="0" marL="0">
              <a:lnSpc>
                <a:spcPts val="2800"/>
              </a:lnSpc>
              <a:buNone/>
            </a:pPr>
            <a:r>
              <a:rPr lang="en-US" sz="2250" b="1" spc="-45" kern="0" dirty="0">
                <a:solidFill>
                  <a:srgbClr val="272525"/>
                </a:solidFill>
                <a:latin typeface="Petrona" pitchFamily="34" charset="0"/>
                <a:ea typeface="Petrona" pitchFamily="34" charset="-122"/>
                <a:cs typeface="Petrona" pitchFamily="34" charset="-120"/>
              </a:rPr>
              <a:t>Motivasyon Artışı</a:t>
            </a:r>
            <a:endParaRPr lang="en-US" sz="2250" dirty="0"/>
          </a:p>
        </p:txBody>
      </p:sp>
      <p:sp>
        <p:nvSpPr>
          <p:cNvPr id="13" name="Text 10"/>
          <p:cNvSpPr/>
          <p:nvPr/>
        </p:nvSpPr>
        <p:spPr>
          <a:xfrm>
            <a:off x="952976" y="6764060"/>
            <a:ext cx="7238048" cy="672465"/>
          </a:xfrm>
          <a:prstGeom prst="rect">
            <a:avLst/>
          </a:prstGeom>
          <a:noFill/>
          <a:ln/>
        </p:spPr>
        <p:txBody>
          <a:bodyPr wrap="square" lIns="0" tIns="0" rIns="0" bIns="0" rtlCol="0" anchor="t"/>
          <a:lstStyle/>
          <a:p>
            <a:pPr indent="0" marL="0">
              <a:lnSpc>
                <a:spcPts val="2600"/>
              </a:lnSpc>
              <a:buNone/>
            </a:pPr>
            <a:r>
              <a:rPr lang="en-US" sz="1650" spc="-33" kern="0" dirty="0">
                <a:solidFill>
                  <a:srgbClr val="272525"/>
                </a:solidFill>
                <a:latin typeface="Inter" pitchFamily="34" charset="0"/>
                <a:ea typeface="Inter" pitchFamily="34" charset="-122"/>
                <a:cs typeface="Inter" pitchFamily="34" charset="-120"/>
              </a:rPr>
              <a:t>Öz farkındalık, kendi değerlerimize ve hedeflerimize uygun bir yaşam sürerek motivasyonumuzu artırır.</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0218" y="620792"/>
            <a:ext cx="9332952" cy="776049"/>
          </a:xfrm>
          <a:prstGeom prst="rect">
            <a:avLst/>
          </a:prstGeom>
          <a:noFill/>
          <a:ln/>
        </p:spPr>
        <p:txBody>
          <a:bodyPr wrap="none" lIns="0" tIns="0" rIns="0" bIns="0" rtlCol="0" anchor="t"/>
          <a:lstStyle/>
          <a:p>
            <a:pPr indent="0" marL="0">
              <a:lnSpc>
                <a:spcPts val="6100"/>
              </a:lnSpc>
              <a:buNone/>
            </a:pPr>
            <a:r>
              <a:rPr lang="en-US" sz="4850" b="1" spc="-98" kern="0" dirty="0">
                <a:solidFill>
                  <a:srgbClr val="F95F88"/>
                </a:solidFill>
                <a:latin typeface="Petrona" pitchFamily="34" charset="0"/>
                <a:ea typeface="Petrona" pitchFamily="34" charset="-122"/>
                <a:cs typeface="Petrona" pitchFamily="34" charset="-120"/>
              </a:rPr>
              <a:t>Öz Farkındalık ve Kariyer Gelişimi</a:t>
            </a:r>
            <a:endParaRPr lang="en-US" sz="4850" dirty="0"/>
          </a:p>
        </p:txBody>
      </p:sp>
      <p:sp>
        <p:nvSpPr>
          <p:cNvPr id="3" name="Text 1"/>
          <p:cNvSpPr/>
          <p:nvPr/>
        </p:nvSpPr>
        <p:spPr>
          <a:xfrm>
            <a:off x="790218" y="1848326"/>
            <a:ext cx="13049964" cy="722233"/>
          </a:xfrm>
          <a:prstGeom prst="rect">
            <a:avLst/>
          </a:prstGeom>
          <a:noFill/>
          <a:ln/>
        </p:spPr>
        <p:txBody>
          <a:bodyPr wrap="square" lIns="0" tIns="0" rIns="0" bIns="0" rtlCol="0" anchor="t"/>
          <a:lstStyle/>
          <a:p>
            <a:pPr indent="0" marL="0">
              <a:lnSpc>
                <a:spcPts val="2800"/>
              </a:lnSpc>
              <a:buNone/>
            </a:pPr>
            <a:r>
              <a:rPr lang="en-US" sz="1750" spc="-36" kern="0" dirty="0">
                <a:solidFill>
                  <a:srgbClr val="272525"/>
                </a:solidFill>
                <a:latin typeface="Inter" pitchFamily="34" charset="0"/>
                <a:ea typeface="Inter" pitchFamily="34" charset="-122"/>
                <a:cs typeface="Inter" pitchFamily="34" charset="-120"/>
              </a:rPr>
              <a:t>Öz farkındalık, kariyer gelişiminde önemli bir rol oynar. Kendi güçlü ve zayıf yönlerimizi, ilgi alanlarımızı ve hedeflerimizi tanıyarak daha başarılı bir kariyer inşa edebiliriz.</a:t>
            </a:r>
            <a:endParaRPr lang="en-US" sz="1750" dirty="0"/>
          </a:p>
        </p:txBody>
      </p:sp>
      <p:pic>
        <p:nvPicPr>
          <p:cNvPr id="4" name="Image 0" descr="preencoded.png">    </p:cNvPr>
          <p:cNvPicPr>
            <a:picLocks noChangeAspect="1"/>
          </p:cNvPicPr>
          <p:nvPr/>
        </p:nvPicPr>
        <p:blipFill>
          <a:blip r:embed="rId1"/>
          <a:stretch>
            <a:fillRect/>
          </a:stretch>
        </p:blipFill>
        <p:spPr>
          <a:xfrm>
            <a:off x="790218" y="2824520"/>
            <a:ext cx="4124206" cy="2548890"/>
          </a:xfrm>
          <a:prstGeom prst="rect">
            <a:avLst/>
          </a:prstGeom>
        </p:spPr>
      </p:pic>
      <p:sp>
        <p:nvSpPr>
          <p:cNvPr id="5" name="Text 2"/>
          <p:cNvSpPr/>
          <p:nvPr/>
        </p:nvSpPr>
        <p:spPr>
          <a:xfrm>
            <a:off x="790218" y="5655588"/>
            <a:ext cx="3104436" cy="387906"/>
          </a:xfrm>
          <a:prstGeom prst="rect">
            <a:avLst/>
          </a:prstGeom>
          <a:noFill/>
          <a:ln/>
        </p:spPr>
        <p:txBody>
          <a:bodyPr wrap="none" lIns="0" tIns="0" rIns="0" bIns="0" rtlCol="0" anchor="t"/>
          <a:lstStyle/>
          <a:p>
            <a:pPr algn="l" indent="0" marL="0">
              <a:lnSpc>
                <a:spcPts val="3050"/>
              </a:lnSpc>
              <a:buNone/>
            </a:pPr>
            <a:r>
              <a:rPr lang="en-US" sz="2400" b="1" spc="-49" kern="0" dirty="0">
                <a:solidFill>
                  <a:srgbClr val="272525"/>
                </a:solidFill>
                <a:latin typeface="Petrona" pitchFamily="34" charset="0"/>
                <a:ea typeface="Petrona" pitchFamily="34" charset="-122"/>
                <a:cs typeface="Petrona" pitchFamily="34" charset="-120"/>
              </a:rPr>
              <a:t>Daha Etkili Özgeçmiş</a:t>
            </a:r>
            <a:endParaRPr lang="en-US" sz="2400" dirty="0"/>
          </a:p>
        </p:txBody>
      </p:sp>
      <p:sp>
        <p:nvSpPr>
          <p:cNvPr id="6" name="Text 3"/>
          <p:cNvSpPr/>
          <p:nvPr/>
        </p:nvSpPr>
        <p:spPr>
          <a:xfrm>
            <a:off x="790218" y="6178868"/>
            <a:ext cx="4124206" cy="1083350"/>
          </a:xfrm>
          <a:prstGeom prst="rect">
            <a:avLst/>
          </a:prstGeom>
          <a:noFill/>
          <a:ln/>
        </p:spPr>
        <p:txBody>
          <a:bodyPr wrap="square" lIns="0" tIns="0" rIns="0" bIns="0" rtlCol="0" anchor="t"/>
          <a:lstStyle/>
          <a:p>
            <a:pPr algn="l" indent="0" marL="0">
              <a:lnSpc>
                <a:spcPts val="2800"/>
              </a:lnSpc>
              <a:buNone/>
            </a:pPr>
            <a:r>
              <a:rPr lang="en-US" sz="1750" spc="-36" kern="0" dirty="0">
                <a:solidFill>
                  <a:srgbClr val="272525"/>
                </a:solidFill>
                <a:latin typeface="Inter" pitchFamily="34" charset="0"/>
                <a:ea typeface="Inter" pitchFamily="34" charset="-122"/>
                <a:cs typeface="Inter" pitchFamily="34" charset="-120"/>
              </a:rPr>
              <a:t>Güçlü yönlerimizi ve deneyimlerimizi vurgulayarak daha etkili bir özgeçmiş oluşturabiliriz.</a:t>
            </a:r>
            <a:endParaRPr lang="en-US" sz="1750" dirty="0"/>
          </a:p>
        </p:txBody>
      </p:sp>
      <p:pic>
        <p:nvPicPr>
          <p:cNvPr id="7" name="Image 1" descr="preencoded.png">    </p:cNvPr>
          <p:cNvPicPr>
            <a:picLocks noChangeAspect="1"/>
          </p:cNvPicPr>
          <p:nvPr/>
        </p:nvPicPr>
        <p:blipFill>
          <a:blip r:embed="rId2"/>
          <a:stretch>
            <a:fillRect/>
          </a:stretch>
        </p:blipFill>
        <p:spPr>
          <a:xfrm>
            <a:off x="5253037" y="2824520"/>
            <a:ext cx="4124206" cy="2548890"/>
          </a:xfrm>
          <a:prstGeom prst="rect">
            <a:avLst/>
          </a:prstGeom>
        </p:spPr>
      </p:pic>
      <p:sp>
        <p:nvSpPr>
          <p:cNvPr id="8" name="Text 4"/>
          <p:cNvSpPr/>
          <p:nvPr/>
        </p:nvSpPr>
        <p:spPr>
          <a:xfrm>
            <a:off x="5253037" y="5655588"/>
            <a:ext cx="3104436" cy="387906"/>
          </a:xfrm>
          <a:prstGeom prst="rect">
            <a:avLst/>
          </a:prstGeom>
          <a:noFill/>
          <a:ln/>
        </p:spPr>
        <p:txBody>
          <a:bodyPr wrap="none" lIns="0" tIns="0" rIns="0" bIns="0" rtlCol="0" anchor="t"/>
          <a:lstStyle/>
          <a:p>
            <a:pPr algn="l" indent="0" marL="0">
              <a:lnSpc>
                <a:spcPts val="3050"/>
              </a:lnSpc>
              <a:buNone/>
            </a:pPr>
            <a:r>
              <a:rPr lang="en-US" sz="2400" b="1" spc="-49" kern="0" dirty="0">
                <a:solidFill>
                  <a:srgbClr val="272525"/>
                </a:solidFill>
                <a:latin typeface="Petrona" pitchFamily="34" charset="0"/>
                <a:ea typeface="Petrona" pitchFamily="34" charset="-122"/>
                <a:cs typeface="Petrona" pitchFamily="34" charset="-120"/>
              </a:rPr>
              <a:t>Daha İyi İletişim</a:t>
            </a:r>
            <a:endParaRPr lang="en-US" sz="2400" dirty="0"/>
          </a:p>
        </p:txBody>
      </p:sp>
      <p:sp>
        <p:nvSpPr>
          <p:cNvPr id="9" name="Text 5"/>
          <p:cNvSpPr/>
          <p:nvPr/>
        </p:nvSpPr>
        <p:spPr>
          <a:xfrm>
            <a:off x="5253037" y="6178868"/>
            <a:ext cx="4124206" cy="1083350"/>
          </a:xfrm>
          <a:prstGeom prst="rect">
            <a:avLst/>
          </a:prstGeom>
          <a:noFill/>
          <a:ln/>
        </p:spPr>
        <p:txBody>
          <a:bodyPr wrap="square" lIns="0" tIns="0" rIns="0" bIns="0" rtlCol="0" anchor="t"/>
          <a:lstStyle/>
          <a:p>
            <a:pPr algn="l" indent="0" marL="0">
              <a:lnSpc>
                <a:spcPts val="2800"/>
              </a:lnSpc>
              <a:buNone/>
            </a:pPr>
            <a:r>
              <a:rPr lang="en-US" sz="1750" spc="-36" kern="0" dirty="0">
                <a:solidFill>
                  <a:srgbClr val="272525"/>
                </a:solidFill>
                <a:latin typeface="Inter" pitchFamily="34" charset="0"/>
                <a:ea typeface="Inter" pitchFamily="34" charset="-122"/>
                <a:cs typeface="Inter" pitchFamily="34" charset="-120"/>
              </a:rPr>
              <a:t>Kendi iletişim tarzımızı anlayarak, iş arkadaşlarımızla ve müşterilerimizle daha etkili bir şekilde iletişim kurabiliriz.</a:t>
            </a:r>
            <a:endParaRPr lang="en-US" sz="1750" dirty="0"/>
          </a:p>
        </p:txBody>
      </p:sp>
      <p:pic>
        <p:nvPicPr>
          <p:cNvPr id="10" name="Image 2" descr="preencoded.png">    </p:cNvPr>
          <p:cNvPicPr>
            <a:picLocks noChangeAspect="1"/>
          </p:cNvPicPr>
          <p:nvPr/>
        </p:nvPicPr>
        <p:blipFill>
          <a:blip r:embed="rId3"/>
          <a:stretch>
            <a:fillRect/>
          </a:stretch>
        </p:blipFill>
        <p:spPr>
          <a:xfrm>
            <a:off x="9715857" y="2824520"/>
            <a:ext cx="4124206" cy="2548890"/>
          </a:xfrm>
          <a:prstGeom prst="rect">
            <a:avLst/>
          </a:prstGeom>
        </p:spPr>
      </p:pic>
      <p:sp>
        <p:nvSpPr>
          <p:cNvPr id="11" name="Text 6"/>
          <p:cNvSpPr/>
          <p:nvPr/>
        </p:nvSpPr>
        <p:spPr>
          <a:xfrm>
            <a:off x="9715857" y="5655588"/>
            <a:ext cx="3104436" cy="387906"/>
          </a:xfrm>
          <a:prstGeom prst="rect">
            <a:avLst/>
          </a:prstGeom>
          <a:noFill/>
          <a:ln/>
        </p:spPr>
        <p:txBody>
          <a:bodyPr wrap="none" lIns="0" tIns="0" rIns="0" bIns="0" rtlCol="0" anchor="t"/>
          <a:lstStyle/>
          <a:p>
            <a:pPr algn="l" indent="0" marL="0">
              <a:lnSpc>
                <a:spcPts val="3050"/>
              </a:lnSpc>
              <a:buNone/>
            </a:pPr>
            <a:r>
              <a:rPr lang="en-US" sz="2400" b="1" spc="-49" kern="0" dirty="0">
                <a:solidFill>
                  <a:srgbClr val="272525"/>
                </a:solidFill>
                <a:latin typeface="Petrona" pitchFamily="34" charset="0"/>
                <a:ea typeface="Petrona" pitchFamily="34" charset="-122"/>
                <a:cs typeface="Petrona" pitchFamily="34" charset="-120"/>
              </a:rPr>
              <a:t>Daha Fazla Başarı</a:t>
            </a:r>
            <a:endParaRPr lang="en-US" sz="2400" dirty="0"/>
          </a:p>
        </p:txBody>
      </p:sp>
      <p:sp>
        <p:nvSpPr>
          <p:cNvPr id="12" name="Text 7"/>
          <p:cNvSpPr/>
          <p:nvPr/>
        </p:nvSpPr>
        <p:spPr>
          <a:xfrm>
            <a:off x="9715857" y="6178868"/>
            <a:ext cx="4124206" cy="1444466"/>
          </a:xfrm>
          <a:prstGeom prst="rect">
            <a:avLst/>
          </a:prstGeom>
          <a:noFill/>
          <a:ln/>
        </p:spPr>
        <p:txBody>
          <a:bodyPr wrap="square" lIns="0" tIns="0" rIns="0" bIns="0" rtlCol="0" anchor="t"/>
          <a:lstStyle/>
          <a:p>
            <a:pPr algn="l" indent="0" marL="0">
              <a:lnSpc>
                <a:spcPts val="2800"/>
              </a:lnSpc>
              <a:buNone/>
            </a:pPr>
            <a:r>
              <a:rPr lang="en-US" sz="1750" spc="-36" kern="0" dirty="0">
                <a:solidFill>
                  <a:srgbClr val="272525"/>
                </a:solidFill>
                <a:latin typeface="Inter" pitchFamily="34" charset="0"/>
                <a:ea typeface="Inter" pitchFamily="34" charset="-122"/>
                <a:cs typeface="Inter" pitchFamily="34" charset="-120"/>
              </a:rPr>
              <a:t>Kendi hedeflerimizi belirleyerek ve güçlü yönlerimizi kullanarak kariyerimizde daha fazla başarı elde edebiliriz.</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2024-09-18T08:07:35Z</dcterms:created>
  <dcterms:modified xsi:type="dcterms:W3CDTF">2024-09-18T08:07:35Z</dcterms:modified>
</cp:coreProperties>
</file>